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60" r:id="rId4"/>
    <p:sldId id="261" r:id="rId5"/>
    <p:sldId id="264" r:id="rId6"/>
    <p:sldId id="262" r:id="rId7"/>
    <p:sldId id="263" r:id="rId8"/>
    <p:sldId id="258" r:id="rId9"/>
    <p:sldId id="265" r:id="rId10"/>
    <p:sldId id="266" r:id="rId11"/>
    <p:sldId id="259" r:id="rId12"/>
    <p:sldId id="268" r:id="rId13"/>
    <p:sldId id="267"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84" r:id="rId28"/>
    <p:sldId id="285" r:id="rId29"/>
    <p:sldId id="287" r:id="rId30"/>
    <p:sldId id="288" r:id="rId31"/>
    <p:sldId id="278" r:id="rId32"/>
    <p:sldId id="289" r:id="rId33"/>
    <p:sldId id="290" r:id="rId34"/>
    <p:sldId id="291" r:id="rId35"/>
    <p:sldId id="292" r:id="rId36"/>
    <p:sldId id="279"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6" d="100"/>
          <a:sy n="66" d="100"/>
        </p:scale>
        <p:origin x="7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1E896-D484-4E42-BD43-854BF9AAEC07}" type="datetimeFigureOut">
              <a:rPr lang="fr-FR" smtClean="0"/>
              <a:t>01/09/2020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4051D-6DF2-4027-8767-033DD2B31F57}" type="slidenum">
              <a:rPr lang="fr-FR" smtClean="0"/>
              <a:t>‹N°›</a:t>
            </a:fld>
            <a:endParaRPr lang="fr-FR"/>
          </a:p>
        </p:txBody>
      </p:sp>
    </p:spTree>
    <p:extLst>
      <p:ext uri="{BB962C8B-B14F-4D97-AF65-F5344CB8AC3E}">
        <p14:creationId xmlns:p14="http://schemas.microsoft.com/office/powerpoint/2010/main" val="428118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a:t>
            </a:r>
            <a:r>
              <a:rPr lang="fr-FR" baseline="0" dirty="0" smtClean="0"/>
              <a:t> c</a:t>
            </a:r>
            <a:r>
              <a:rPr lang="fr-FR" dirty="0" smtClean="0"/>
              <a:t>onceptualisation est un processus de pensée qui mène vers l’abstraction</a:t>
            </a:r>
            <a:r>
              <a:rPr lang="fr-FR" baseline="0" dirty="0" smtClean="0"/>
              <a:t> et la généralisation. Elle passe par l’observation, la comparaison (l’analyse), l’inférence (faire un jugement, choisir), la vérification de celle-ci. L’hypothèse et sa vérification permettent ensuite d’étendre la conclusion à tous les cas qui représentent les mêmes caractéristiques. C’est un processus fondamental qui traverse toute pensée.</a:t>
            </a:r>
            <a:endParaRPr lang="fr-FR" dirty="0"/>
          </a:p>
        </p:txBody>
      </p:sp>
      <p:sp>
        <p:nvSpPr>
          <p:cNvPr id="4" name="Espace réservé du numéro de diapositive 3"/>
          <p:cNvSpPr>
            <a:spLocks noGrp="1"/>
          </p:cNvSpPr>
          <p:nvPr>
            <p:ph type="sldNum" sz="quarter" idx="10"/>
          </p:nvPr>
        </p:nvSpPr>
        <p:spPr/>
        <p:txBody>
          <a:bodyPr/>
          <a:lstStyle/>
          <a:p>
            <a:fld id="{EA54051D-6DF2-4027-8767-033DD2B31F57}" type="slidenum">
              <a:rPr lang="fr-FR" smtClean="0"/>
              <a:t>11</a:t>
            </a:fld>
            <a:endParaRPr lang="fr-FR"/>
          </a:p>
        </p:txBody>
      </p:sp>
    </p:spTree>
    <p:extLst>
      <p:ext uri="{BB962C8B-B14F-4D97-AF65-F5344CB8AC3E}">
        <p14:creationId xmlns:p14="http://schemas.microsoft.com/office/powerpoint/2010/main" val="280209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a:t>
            </a:r>
            <a:r>
              <a:rPr lang="fr-FR" baseline="0" dirty="0" smtClean="0"/>
              <a:t> c</a:t>
            </a:r>
            <a:r>
              <a:rPr lang="fr-FR" dirty="0" smtClean="0"/>
              <a:t>onceptualisation est un processus de pensée qui mène vers l’abstraction</a:t>
            </a:r>
            <a:r>
              <a:rPr lang="fr-FR" baseline="0" dirty="0" smtClean="0"/>
              <a:t> et la généralisation. Elle passe par l’observation, la comparaison (l’analyse), l’inférence (faire un jugement, choisir), la vérification de celle-ci. L’hypothèse et sa vérification permettent ensuite d’étendre la conclusion à tous les cas qui représentent les mêmes caractéristiques. C’est un processus fondamental qui traverse toute pensée.</a:t>
            </a:r>
            <a:endParaRPr lang="fr-FR" dirty="0"/>
          </a:p>
        </p:txBody>
      </p:sp>
      <p:sp>
        <p:nvSpPr>
          <p:cNvPr id="4" name="Espace réservé du numéro de diapositive 3"/>
          <p:cNvSpPr>
            <a:spLocks noGrp="1"/>
          </p:cNvSpPr>
          <p:nvPr>
            <p:ph type="sldNum" sz="quarter" idx="10"/>
          </p:nvPr>
        </p:nvSpPr>
        <p:spPr/>
        <p:txBody>
          <a:bodyPr/>
          <a:lstStyle/>
          <a:p>
            <a:fld id="{EA54051D-6DF2-4027-8767-033DD2B31F57}" type="slidenum">
              <a:rPr lang="fr-FR" smtClean="0"/>
              <a:t>12</a:t>
            </a:fld>
            <a:endParaRPr lang="fr-FR"/>
          </a:p>
        </p:txBody>
      </p:sp>
    </p:spTree>
    <p:extLst>
      <p:ext uri="{BB962C8B-B14F-4D97-AF65-F5344CB8AC3E}">
        <p14:creationId xmlns:p14="http://schemas.microsoft.com/office/powerpoint/2010/main" val="128314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a:t>
            </a:r>
            <a:r>
              <a:rPr lang="fr-FR" baseline="0" dirty="0" smtClean="0"/>
              <a:t> c</a:t>
            </a:r>
            <a:r>
              <a:rPr lang="fr-FR" dirty="0" smtClean="0"/>
              <a:t>onceptualisation est un processus de pensée qui mène vers l’abstraction</a:t>
            </a:r>
            <a:r>
              <a:rPr lang="fr-FR" baseline="0" dirty="0" smtClean="0"/>
              <a:t> et la généralisation. Elle passe par l’observation, la comparaison (l’analyse), l’inférence (faire un jugement, choisir), la vérification de celle-ci. L’hypothèse et sa vérification permettent ensuite d’étendre la conclusion à tous les cas qui représentent les mêmes caractéristiques. C’est un processus fondamental qui traverse toute pensée.</a:t>
            </a:r>
            <a:endParaRPr lang="fr-FR" dirty="0"/>
          </a:p>
        </p:txBody>
      </p:sp>
      <p:sp>
        <p:nvSpPr>
          <p:cNvPr id="4" name="Espace réservé du numéro de diapositive 3"/>
          <p:cNvSpPr>
            <a:spLocks noGrp="1"/>
          </p:cNvSpPr>
          <p:nvPr>
            <p:ph type="sldNum" sz="quarter" idx="10"/>
          </p:nvPr>
        </p:nvSpPr>
        <p:spPr/>
        <p:txBody>
          <a:bodyPr/>
          <a:lstStyle/>
          <a:p>
            <a:fld id="{EA54051D-6DF2-4027-8767-033DD2B31F57}" type="slidenum">
              <a:rPr lang="fr-FR" smtClean="0"/>
              <a:t>31</a:t>
            </a:fld>
            <a:endParaRPr lang="fr-FR"/>
          </a:p>
        </p:txBody>
      </p:sp>
    </p:spTree>
    <p:extLst>
      <p:ext uri="{BB962C8B-B14F-4D97-AF65-F5344CB8AC3E}">
        <p14:creationId xmlns:p14="http://schemas.microsoft.com/office/powerpoint/2010/main" val="180530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a:t>
            </a:r>
            <a:r>
              <a:rPr lang="fr-FR" baseline="0" dirty="0" smtClean="0"/>
              <a:t> c</a:t>
            </a:r>
            <a:r>
              <a:rPr lang="fr-FR" dirty="0" smtClean="0"/>
              <a:t>onceptualisation est un processus de pensée qui mène vers l’abstraction</a:t>
            </a:r>
            <a:r>
              <a:rPr lang="fr-FR" baseline="0" dirty="0" smtClean="0"/>
              <a:t> et la généralisation. Elle passe par l’observation, la comparaison (l’analyse), l’inférence (faire un jugement, choisir), la vérification de celle-ci. L’hypothèse et sa vérification permettent ensuite d’étendre la conclusion à tous les cas qui représentent les mêmes caractéristiques. C’est un processus fondamental qui traverse toute pensée.</a:t>
            </a:r>
            <a:endParaRPr lang="fr-FR" dirty="0"/>
          </a:p>
        </p:txBody>
      </p:sp>
      <p:sp>
        <p:nvSpPr>
          <p:cNvPr id="4" name="Espace réservé du numéro de diapositive 3"/>
          <p:cNvSpPr>
            <a:spLocks noGrp="1"/>
          </p:cNvSpPr>
          <p:nvPr>
            <p:ph type="sldNum" sz="quarter" idx="10"/>
          </p:nvPr>
        </p:nvSpPr>
        <p:spPr/>
        <p:txBody>
          <a:bodyPr/>
          <a:lstStyle/>
          <a:p>
            <a:fld id="{EA54051D-6DF2-4027-8767-033DD2B31F57}" type="slidenum">
              <a:rPr lang="fr-FR" smtClean="0"/>
              <a:t>36</a:t>
            </a:fld>
            <a:endParaRPr lang="fr-FR"/>
          </a:p>
        </p:txBody>
      </p:sp>
    </p:spTree>
    <p:extLst>
      <p:ext uri="{BB962C8B-B14F-4D97-AF65-F5344CB8AC3E}">
        <p14:creationId xmlns:p14="http://schemas.microsoft.com/office/powerpoint/2010/main" val="4119435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A99BEBC-4F35-43F1-8F14-3AC14AD97185}" type="datetimeFigureOut">
              <a:rPr lang="fr-FR" smtClean="0"/>
              <a:t>01/09/2020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30776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A99BEBC-4F35-43F1-8F14-3AC14AD97185}" type="datetimeFigureOut">
              <a:rPr lang="fr-FR" smtClean="0"/>
              <a:t>01/09/2020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422727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A99BEBC-4F35-43F1-8F14-3AC14AD97185}" type="datetimeFigureOut">
              <a:rPr lang="fr-FR" smtClean="0"/>
              <a:t>01/09/2020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14459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A99BEBC-4F35-43F1-8F14-3AC14AD97185}" type="datetimeFigureOut">
              <a:rPr lang="fr-FR" smtClean="0"/>
              <a:t>01/09/2020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3C57E1-88CA-4DA1-ADC7-1F4AD8F07981}"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178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A99BEBC-4F35-43F1-8F14-3AC14AD97185}" type="datetimeFigureOut">
              <a:rPr lang="fr-FR" smtClean="0"/>
              <a:t>01/09/2020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197137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A99BEBC-4F35-43F1-8F14-3AC14AD97185}" type="datetimeFigureOut">
              <a:rPr lang="fr-FR" smtClean="0"/>
              <a:t>01/09/2020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115674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A99BEBC-4F35-43F1-8F14-3AC14AD97185}" type="datetimeFigureOut">
              <a:rPr lang="fr-FR" smtClean="0"/>
              <a:t>01/09/2020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279787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99BEBC-4F35-43F1-8F14-3AC14AD97185}" type="datetimeFigureOut">
              <a:rPr lang="fr-FR" smtClean="0"/>
              <a:t>01/09/2020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1483235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99BEBC-4F35-43F1-8F14-3AC14AD97185}" type="datetimeFigureOut">
              <a:rPr lang="fr-FR" smtClean="0"/>
              <a:t>01/09/2020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249201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99BEBC-4F35-43F1-8F14-3AC14AD97185}" type="datetimeFigureOut">
              <a:rPr lang="fr-FR" smtClean="0"/>
              <a:t>01/09/2020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133714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A99BEBC-4F35-43F1-8F14-3AC14AD97185}" type="datetimeFigureOut">
              <a:rPr lang="fr-FR" smtClean="0"/>
              <a:t>01/09/2020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184615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99BEBC-4F35-43F1-8F14-3AC14AD97185}" type="datetimeFigureOut">
              <a:rPr lang="fr-FR" smtClean="0"/>
              <a:t>01/09/2020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707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99BEBC-4F35-43F1-8F14-3AC14AD97185}" type="datetimeFigureOut">
              <a:rPr lang="fr-FR" smtClean="0"/>
              <a:t>01/09/2020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297146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99BEBC-4F35-43F1-8F14-3AC14AD97185}" type="datetimeFigureOut">
              <a:rPr lang="fr-FR" smtClean="0"/>
              <a:t>01/09/2020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178209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A99BEBC-4F35-43F1-8F14-3AC14AD97185}" type="datetimeFigureOut">
              <a:rPr lang="fr-FR" smtClean="0"/>
              <a:t>01/09/2020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267177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A99BEBC-4F35-43F1-8F14-3AC14AD97185}" type="datetimeFigureOut">
              <a:rPr lang="fr-FR" smtClean="0"/>
              <a:t>01/09/2020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189886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A99BEBC-4F35-43F1-8F14-3AC14AD97185}" type="datetimeFigureOut">
              <a:rPr lang="fr-FR" smtClean="0"/>
              <a:t>01/09/2020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3C57E1-88CA-4DA1-ADC7-1F4AD8F07981}" type="slidenum">
              <a:rPr lang="fr-FR" smtClean="0"/>
              <a:t>‹N°›</a:t>
            </a:fld>
            <a:endParaRPr lang="fr-FR"/>
          </a:p>
        </p:txBody>
      </p:sp>
    </p:spTree>
    <p:extLst>
      <p:ext uri="{BB962C8B-B14F-4D97-AF65-F5344CB8AC3E}">
        <p14:creationId xmlns:p14="http://schemas.microsoft.com/office/powerpoint/2010/main" val="351585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A99BEBC-4F35-43F1-8F14-3AC14AD97185}" type="datetimeFigureOut">
              <a:rPr lang="fr-FR" smtClean="0"/>
              <a:t>01/09/2020</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D3C57E1-88CA-4DA1-ADC7-1F4AD8F07981}" type="slidenum">
              <a:rPr lang="fr-FR" smtClean="0"/>
              <a:t>‹N°›</a:t>
            </a:fld>
            <a:endParaRPr lang="fr-FR"/>
          </a:p>
        </p:txBody>
      </p:sp>
    </p:spTree>
    <p:extLst>
      <p:ext uri="{BB962C8B-B14F-4D97-AF65-F5344CB8AC3E}">
        <p14:creationId xmlns:p14="http://schemas.microsoft.com/office/powerpoint/2010/main" val="3826155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Pierre%20P&#233;roz%20Film%201.av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Documents%20Patricia/5%20questions%20&#224;%20Pierre%20p&#233;roz%20audio/8%20Handicaps%20etc%20Video%208.mp3" TargetMode="External"/><Relationship Id="rId2" Type="http://schemas.openxmlformats.org/officeDocument/2006/relationships/hyperlink" Target="Documents%20Patricia/5%20questions%20&#224;%20Pierre%20p&#233;roz%20audio/7%20Sorties%20th&#233;matiques%20Video%207.mp3" TargetMode="External"/><Relationship Id="rId1" Type="http://schemas.openxmlformats.org/officeDocument/2006/relationships/slideLayout" Target="../slideLayouts/slideLayout2.xml"/><Relationship Id="rId5" Type="http://schemas.openxmlformats.org/officeDocument/2006/relationships/hyperlink" Target="Documents%20Patricia/5%20questions%20&#224;%20Pierre%20p&#233;roz%20audio/10%20Supports%20audio%20Video%2010.mp3" TargetMode="External"/><Relationship Id="rId4" Type="http://schemas.openxmlformats.org/officeDocument/2006/relationships/hyperlink" Target="Documents%20Patricia/5%20questions%20&#224;%20Pierre%20p&#233;roz%20audio/9%20Reformulations%20.mp3"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56594" y="2603500"/>
            <a:ext cx="8689976" cy="1562098"/>
          </a:xfrm>
        </p:spPr>
        <p:txBody>
          <a:bodyPr/>
          <a:lstStyle/>
          <a:p>
            <a:r>
              <a:rPr lang="fr-FR" dirty="0" smtClean="0"/>
              <a:t>Développer le langage oral des élèves de cycle 1</a:t>
            </a:r>
            <a:endParaRPr lang="fr-FR" dirty="0"/>
          </a:p>
        </p:txBody>
      </p:sp>
      <p:sp>
        <p:nvSpPr>
          <p:cNvPr id="3" name="ZoneTexte 2"/>
          <p:cNvSpPr txBox="1"/>
          <p:nvPr/>
        </p:nvSpPr>
        <p:spPr>
          <a:xfrm>
            <a:off x="1103086" y="5326743"/>
            <a:ext cx="2917371" cy="369332"/>
          </a:xfrm>
          <a:prstGeom prst="rect">
            <a:avLst/>
          </a:prstGeom>
          <a:noFill/>
        </p:spPr>
        <p:txBody>
          <a:bodyPr wrap="square" rtlCol="0">
            <a:spAutoFit/>
          </a:bodyPr>
          <a:lstStyle/>
          <a:p>
            <a:r>
              <a:rPr lang="fr-FR" dirty="0" smtClean="0"/>
              <a:t>Aline Merlot, CPD MDL</a:t>
            </a:r>
            <a:endParaRPr lang="fr-FR" dirty="0"/>
          </a:p>
        </p:txBody>
      </p:sp>
    </p:spTree>
    <p:extLst>
      <p:ext uri="{BB962C8B-B14F-4D97-AF65-F5344CB8AC3E}">
        <p14:creationId xmlns:p14="http://schemas.microsoft.com/office/powerpoint/2010/main" val="32154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 pédagogiques pour l’école maternelle : Note de service du 28 mai 2019</a:t>
            </a:r>
            <a:endParaRPr lang="fr-FR" dirty="0"/>
          </a:p>
        </p:txBody>
      </p:sp>
      <p:sp>
        <p:nvSpPr>
          <p:cNvPr id="3" name="Espace réservé du contenu 2"/>
          <p:cNvSpPr>
            <a:spLocks noGrp="1"/>
          </p:cNvSpPr>
          <p:nvPr>
            <p:ph sz="quarter" idx="13"/>
          </p:nvPr>
        </p:nvSpPr>
        <p:spPr>
          <a:xfrm>
            <a:off x="913774" y="2367092"/>
            <a:ext cx="10363826" cy="3995608"/>
          </a:xfrm>
        </p:spPr>
        <p:txBody>
          <a:bodyPr>
            <a:normAutofit/>
          </a:bodyPr>
          <a:lstStyle/>
          <a:p>
            <a:r>
              <a:rPr lang="fr-FR" u="sng" dirty="0" smtClean="0"/>
              <a:t>L’enseignement du vocabulaire </a:t>
            </a:r>
          </a:p>
          <a:p>
            <a:r>
              <a:rPr lang="fr-FR" u="sng" dirty="0" smtClean="0"/>
              <a:t>L’appropriation des structures syntaxiques :</a:t>
            </a:r>
          </a:p>
          <a:p>
            <a:pPr lvl="1"/>
            <a:r>
              <a:rPr lang="fr-FR" dirty="0"/>
              <a:t>Des situations qui mettent les élèves en situation de produire d’abord des phrases simples, affirmatives ou négatives, qui relèvent de différents types: déclaratives, interrogatives, exclamatives, impératives. Puis de plus en plus complexes</a:t>
            </a:r>
            <a:r>
              <a:rPr lang="fr-FR" dirty="0" smtClean="0"/>
              <a:t>.</a:t>
            </a:r>
            <a:endParaRPr lang="fr-FR" u="sng" dirty="0" smtClean="0"/>
          </a:p>
          <a:p>
            <a:r>
              <a:rPr lang="fr-FR" u="sng" dirty="0" smtClean="0"/>
              <a:t>Développer la compréhension des messages entendus :</a:t>
            </a:r>
          </a:p>
          <a:p>
            <a:pPr lvl="1"/>
            <a:r>
              <a:rPr lang="fr-FR" dirty="0"/>
              <a:t>Prévoir des temps d’échanges autour des lectures et favoriser les questionnements. </a:t>
            </a:r>
            <a:endParaRPr lang="fr-FR" dirty="0" smtClean="0"/>
          </a:p>
          <a:p>
            <a:pPr lvl="1"/>
            <a:r>
              <a:rPr lang="fr-FR" dirty="0"/>
              <a:t>Susciter des débats, revenir au livre pour valider les </a:t>
            </a:r>
            <a:r>
              <a:rPr lang="fr-FR" dirty="0" smtClean="0"/>
              <a:t>interprétations.</a:t>
            </a:r>
          </a:p>
          <a:p>
            <a:pPr lvl="1"/>
            <a:r>
              <a:rPr lang="fr-FR" dirty="0" smtClean="0"/>
              <a:t>Donner </a:t>
            </a:r>
            <a:r>
              <a:rPr lang="fr-FR" dirty="0"/>
              <a:t>le temps nécessaire aux enfants pour aller au bout de leur propos. </a:t>
            </a:r>
            <a:endParaRPr lang="fr-FR" dirty="0" smtClean="0"/>
          </a:p>
          <a:p>
            <a:pPr lvl="1"/>
            <a:endParaRPr lang="fr-FR" u="sng" dirty="0" smtClean="0"/>
          </a:p>
          <a:p>
            <a:pPr lvl="1"/>
            <a:endParaRPr lang="fr-FR" u="sng" dirty="0" smtClean="0"/>
          </a:p>
        </p:txBody>
      </p:sp>
    </p:spTree>
    <p:extLst>
      <p:ext uri="{BB962C8B-B14F-4D97-AF65-F5344CB8AC3E}">
        <p14:creationId xmlns:p14="http://schemas.microsoft.com/office/powerpoint/2010/main" val="380187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conclure</a:t>
            </a:r>
            <a:endParaRPr lang="fr-FR" dirty="0"/>
          </a:p>
        </p:txBody>
      </p:sp>
      <p:sp>
        <p:nvSpPr>
          <p:cNvPr id="3" name="Espace réservé du contenu 2"/>
          <p:cNvSpPr>
            <a:spLocks noGrp="1"/>
          </p:cNvSpPr>
          <p:nvPr>
            <p:ph sz="quarter" idx="13"/>
          </p:nvPr>
        </p:nvSpPr>
        <p:spPr>
          <a:xfrm>
            <a:off x="914400" y="1896444"/>
            <a:ext cx="10363826" cy="4611931"/>
          </a:xfrm>
        </p:spPr>
        <p:txBody>
          <a:bodyPr/>
          <a:lstStyle/>
          <a:p>
            <a:r>
              <a:rPr lang="fr-FR" dirty="0" smtClean="0"/>
              <a:t>L’enjeu de l’enseignement de l’oral = outil d’apprentissage pour structurer sa pensée :</a:t>
            </a:r>
          </a:p>
          <a:p>
            <a:pPr lvl="1"/>
            <a:r>
              <a:rPr lang="fr-FR" dirty="0"/>
              <a:t>Débattre / Argumenter / Conceptualiser  </a:t>
            </a:r>
          </a:p>
          <a:p>
            <a:pPr lvl="2">
              <a:buFont typeface="Wingdings" panose="05000000000000000000" pitchFamily="2" charset="2"/>
              <a:buChar char="à"/>
            </a:pPr>
            <a:r>
              <a:rPr lang="fr-FR" dirty="0"/>
              <a:t>parler pour découvrir que l’on pense </a:t>
            </a:r>
          </a:p>
          <a:p>
            <a:pPr lvl="2">
              <a:buFont typeface="Wingdings" panose="05000000000000000000" pitchFamily="2" charset="2"/>
              <a:buChar char="à"/>
            </a:pPr>
            <a:r>
              <a:rPr lang="fr-FR" dirty="0"/>
              <a:t>apprendre à penser pour se construire</a:t>
            </a:r>
          </a:p>
          <a:p>
            <a:pPr lvl="1"/>
            <a:r>
              <a:rPr lang="fr-FR" dirty="0"/>
              <a:t>Développer des compétences sociales (respect de l’écoute de l’autre, respect de la parole de l’autre)</a:t>
            </a:r>
          </a:p>
          <a:p>
            <a:pPr marL="914400" lvl="2" indent="0">
              <a:buNone/>
            </a:pPr>
            <a:r>
              <a:rPr lang="fr-FR" dirty="0">
                <a:sym typeface="Wingdings" panose="05000000000000000000" pitchFamily="2" charset="2"/>
              </a:rPr>
              <a:t> l’enfant découvre sa pensée en même temps qu’il découvre la pensée des autres mais aussi la possibilité de penser, parler ensemble pour apprendre</a:t>
            </a:r>
            <a:endParaRPr lang="fr-FR" dirty="0"/>
          </a:p>
          <a:p>
            <a:r>
              <a:rPr lang="fr-FR" dirty="0" smtClean="0"/>
              <a:t>Pour cela, il s’agit de laisser à l’élève l’espace et le temps pour penser, pour dire, reprendre, redire, reformuler, déplacer, modifier ce qui vient d’être dit par lui ou par ses pairs</a:t>
            </a:r>
          </a:p>
        </p:txBody>
      </p:sp>
    </p:spTree>
    <p:extLst>
      <p:ext uri="{BB962C8B-B14F-4D97-AF65-F5344CB8AC3E}">
        <p14:creationId xmlns:p14="http://schemas.microsoft.com/office/powerpoint/2010/main" val="1299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conclure</a:t>
            </a:r>
            <a:endParaRPr lang="fr-FR" dirty="0"/>
          </a:p>
        </p:txBody>
      </p:sp>
      <p:sp>
        <p:nvSpPr>
          <p:cNvPr id="3" name="Espace réservé du contenu 2"/>
          <p:cNvSpPr>
            <a:spLocks noGrp="1"/>
          </p:cNvSpPr>
          <p:nvPr>
            <p:ph sz="quarter" idx="13"/>
          </p:nvPr>
        </p:nvSpPr>
        <p:spPr>
          <a:xfrm>
            <a:off x="914400" y="1896444"/>
            <a:ext cx="10363826" cy="4611931"/>
          </a:xfrm>
        </p:spPr>
        <p:txBody>
          <a:bodyPr/>
          <a:lstStyle/>
          <a:p>
            <a:r>
              <a:rPr lang="fr-FR" dirty="0" smtClean="0"/>
              <a:t>2 questions se posent :</a:t>
            </a:r>
          </a:p>
          <a:p>
            <a:pPr marL="0" indent="0">
              <a:buNone/>
            </a:pPr>
            <a:endParaRPr lang="fr-FR" dirty="0" smtClean="0"/>
          </a:p>
          <a:p>
            <a:pPr lvl="1">
              <a:buFont typeface="Wingdings" panose="05000000000000000000" pitchFamily="2" charset="2"/>
              <a:buChar char="à"/>
            </a:pPr>
            <a:r>
              <a:rPr lang="fr-FR" dirty="0" smtClean="0">
                <a:sym typeface="Wingdings" panose="05000000000000000000" pitchFamily="2" charset="2"/>
              </a:rPr>
              <a:t> Quel enseignement de l’oral mettre en place ? </a:t>
            </a:r>
          </a:p>
          <a:p>
            <a:pPr marL="457200" lvl="1" indent="0">
              <a:buNone/>
            </a:pPr>
            <a:endParaRPr lang="fr-FR" dirty="0" smtClean="0">
              <a:sym typeface="Wingdings" panose="05000000000000000000" pitchFamily="2" charset="2"/>
            </a:endParaRPr>
          </a:p>
          <a:p>
            <a:pPr marL="457200" lvl="1" indent="0">
              <a:buNone/>
            </a:pPr>
            <a:endParaRPr lang="fr-FR" dirty="0" smtClean="0">
              <a:sym typeface="Wingdings" panose="05000000000000000000" pitchFamily="2" charset="2"/>
            </a:endParaRPr>
          </a:p>
          <a:p>
            <a:pPr marL="457200" lvl="1" indent="0">
              <a:buNone/>
            </a:pPr>
            <a:r>
              <a:rPr lang="fr-FR" dirty="0" smtClean="0">
                <a:sym typeface="Wingdings" panose="05000000000000000000" pitchFamily="2" charset="2"/>
              </a:rPr>
              <a:t> Quelle posture l’enseignant doit-il adopter ?</a:t>
            </a:r>
            <a:endParaRPr lang="fr-FR" dirty="0" smtClean="0"/>
          </a:p>
        </p:txBody>
      </p:sp>
    </p:spTree>
    <p:extLst>
      <p:ext uri="{BB962C8B-B14F-4D97-AF65-F5344CB8AC3E}">
        <p14:creationId xmlns:p14="http://schemas.microsoft.com/office/powerpoint/2010/main" val="1069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Vidéo</a:t>
            </a:r>
            <a:endParaRPr lang="fr-FR" dirty="0"/>
          </a:p>
        </p:txBody>
      </p:sp>
      <p:sp>
        <p:nvSpPr>
          <p:cNvPr id="3" name="Espace réservé du contenu 2"/>
          <p:cNvSpPr>
            <a:spLocks noGrp="1"/>
          </p:cNvSpPr>
          <p:nvPr>
            <p:ph sz="quarter" idx="13"/>
          </p:nvPr>
        </p:nvSpPr>
        <p:spPr/>
        <p:txBody>
          <a:bodyPr/>
          <a:lstStyle/>
          <a:p>
            <a:r>
              <a:rPr lang="fr-FR" dirty="0" smtClean="0">
                <a:hlinkClick r:id="rId2" action="ppaction://hlinkfile"/>
              </a:rPr>
              <a:t>Vidéo 1</a:t>
            </a:r>
            <a:endParaRPr lang="fr-FR" dirty="0"/>
          </a:p>
        </p:txBody>
      </p:sp>
    </p:spTree>
    <p:extLst>
      <p:ext uri="{BB962C8B-B14F-4D97-AF65-F5344CB8AC3E}">
        <p14:creationId xmlns:p14="http://schemas.microsoft.com/office/powerpoint/2010/main" val="608905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96000" y="1177810"/>
            <a:ext cx="9000000" cy="4502380"/>
          </a:xfrm>
          <a:prstGeom prst="rect">
            <a:avLst/>
          </a:prstGeom>
        </p:spPr>
      </p:pic>
    </p:spTree>
    <p:extLst>
      <p:ext uri="{BB962C8B-B14F-4D97-AF65-F5344CB8AC3E}">
        <p14:creationId xmlns:p14="http://schemas.microsoft.com/office/powerpoint/2010/main" val="1196006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60412" y="771249"/>
            <a:ext cx="9071175" cy="5315502"/>
          </a:xfrm>
          <a:prstGeom prst="rect">
            <a:avLst/>
          </a:prstGeom>
        </p:spPr>
      </p:pic>
    </p:spTree>
    <p:extLst>
      <p:ext uri="{BB962C8B-B14F-4D97-AF65-F5344CB8AC3E}">
        <p14:creationId xmlns:p14="http://schemas.microsoft.com/office/powerpoint/2010/main" val="2250149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60099" y="729000"/>
            <a:ext cx="9071802" cy="5400000"/>
          </a:xfrm>
          <a:prstGeom prst="rect">
            <a:avLst/>
          </a:prstGeom>
        </p:spPr>
      </p:pic>
    </p:spTree>
    <p:extLst>
      <p:ext uri="{BB962C8B-B14F-4D97-AF65-F5344CB8AC3E}">
        <p14:creationId xmlns:p14="http://schemas.microsoft.com/office/powerpoint/2010/main" val="1446270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01230" y="215709"/>
            <a:ext cx="9070221" cy="7556691"/>
          </a:xfrm>
          <a:prstGeom prst="rect">
            <a:avLst/>
          </a:prstGeom>
        </p:spPr>
      </p:pic>
    </p:spTree>
    <p:extLst>
      <p:ext uri="{BB962C8B-B14F-4D97-AF65-F5344CB8AC3E}">
        <p14:creationId xmlns:p14="http://schemas.microsoft.com/office/powerpoint/2010/main" val="1261622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49858" y="564383"/>
            <a:ext cx="8857061" cy="6105750"/>
          </a:xfrm>
          <a:prstGeom prst="rect">
            <a:avLst/>
          </a:prstGeom>
        </p:spPr>
      </p:pic>
    </p:spTree>
    <p:extLst>
      <p:ext uri="{BB962C8B-B14F-4D97-AF65-F5344CB8AC3E}">
        <p14:creationId xmlns:p14="http://schemas.microsoft.com/office/powerpoint/2010/main" val="16815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70119" y="915289"/>
            <a:ext cx="8351007" cy="5754451"/>
          </a:xfrm>
          <a:prstGeom prst="rect">
            <a:avLst/>
          </a:prstGeom>
        </p:spPr>
      </p:pic>
    </p:spTree>
    <p:extLst>
      <p:ext uri="{BB962C8B-B14F-4D97-AF65-F5344CB8AC3E}">
        <p14:creationId xmlns:p14="http://schemas.microsoft.com/office/powerpoint/2010/main" val="2666400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d’enseignement de l’école maternelle du 26 mars 2015</a:t>
            </a:r>
            <a:endParaRPr lang="fr-FR" dirty="0"/>
          </a:p>
        </p:txBody>
      </p:sp>
      <p:sp>
        <p:nvSpPr>
          <p:cNvPr id="3" name="Espace réservé du contenu 2"/>
          <p:cNvSpPr>
            <a:spLocks noGrp="1"/>
          </p:cNvSpPr>
          <p:nvPr>
            <p:ph sz="quarter" idx="13"/>
          </p:nvPr>
        </p:nvSpPr>
        <p:spPr>
          <a:xfrm>
            <a:off x="520700" y="2214694"/>
            <a:ext cx="11112500" cy="4529006"/>
          </a:xfrm>
        </p:spPr>
        <p:txBody>
          <a:bodyPr>
            <a:normAutofit fontScale="92500" lnSpcReduction="10000"/>
          </a:bodyPr>
          <a:lstStyle/>
          <a:p>
            <a:r>
              <a:rPr lang="fr-FR" u="sng" dirty="0" smtClean="0"/>
              <a:t>Domaine : Mobiliser le langage dans toutes ses dimensions</a:t>
            </a:r>
          </a:p>
          <a:p>
            <a:pPr lvl="1"/>
            <a:r>
              <a:rPr lang="fr-FR" dirty="0" smtClean="0"/>
              <a:t>Langage </a:t>
            </a:r>
            <a:r>
              <a:rPr lang="fr-FR" dirty="0"/>
              <a:t>oral </a:t>
            </a:r>
            <a:r>
              <a:rPr lang="fr-FR" dirty="0" smtClean="0"/>
              <a:t>: utilisé </a:t>
            </a:r>
            <a:r>
              <a:rPr lang="fr-FR" dirty="0"/>
              <a:t>dans les interactions, en production et en réception, il permet aux enfants de communiquer, de comprendre, d'apprendre et de réfléchir. C'est le moyen de découvrir les caractéristiques de la langue </a:t>
            </a:r>
            <a:r>
              <a:rPr lang="fr-FR" dirty="0" smtClean="0"/>
              <a:t>française</a:t>
            </a:r>
          </a:p>
          <a:p>
            <a:r>
              <a:rPr lang="fr-FR" u="sng" dirty="0"/>
              <a:t>1.1 L'oral</a:t>
            </a:r>
          </a:p>
          <a:p>
            <a:pPr marL="457200" lvl="1" indent="0">
              <a:buNone/>
            </a:pPr>
            <a:r>
              <a:rPr lang="fr-FR" dirty="0"/>
              <a:t>L'enfant, quelle que soit sa langue maternelle, dès sa toute petite enfance et au cours d'un long processus, </a:t>
            </a:r>
            <a:r>
              <a:rPr lang="fr-FR" b="1" dirty="0"/>
              <a:t>acquiert spontanément le langage </a:t>
            </a:r>
            <a:r>
              <a:rPr lang="fr-FR" dirty="0"/>
              <a:t>grâce à ses interactions avec les adultes de son </a:t>
            </a:r>
            <a:r>
              <a:rPr lang="fr-FR" dirty="0" smtClean="0"/>
              <a:t>entourage. L'enseignant</a:t>
            </a:r>
            <a:r>
              <a:rPr lang="fr-FR" dirty="0"/>
              <a:t>, attentif, accompagne chaque enfant dans ses premiers essais, </a:t>
            </a:r>
            <a:r>
              <a:rPr lang="fr-FR" b="1" dirty="0"/>
              <a:t>reprenant ses productions orales pour lui apporter des mots ou des structures de phrase plus adaptés </a:t>
            </a:r>
            <a:r>
              <a:rPr lang="fr-FR" dirty="0"/>
              <a:t>qui l'aident à progresser. </a:t>
            </a:r>
            <a:r>
              <a:rPr lang="fr-FR" dirty="0" smtClean="0"/>
              <a:t>Il </a:t>
            </a:r>
            <a:r>
              <a:rPr lang="fr-FR" dirty="0"/>
              <a:t>permet à chacun </a:t>
            </a:r>
            <a:r>
              <a:rPr lang="fr-FR" b="1" dirty="0"/>
              <a:t>d'aller progressivement au-delà de la simple prise de parole </a:t>
            </a:r>
            <a:r>
              <a:rPr lang="fr-FR" dirty="0"/>
              <a:t>spontanée et non maîtrisée pour s'inscrire dans des conversations de plus en plus organisées et pour prendre la parole dans un grand groupe. Il sait mobiliser l'attention de tous dans des activités qui les amènent à comprendre des propos et des textes de plus en plus longs. Il </a:t>
            </a:r>
            <a:r>
              <a:rPr lang="fr-FR" b="1" dirty="0"/>
              <a:t>met sur le chemin d'une conscience des langues</a:t>
            </a:r>
            <a:r>
              <a:rPr lang="fr-FR" dirty="0"/>
              <a:t>, des mots du français et de ses unités sonores</a:t>
            </a:r>
            <a:r>
              <a:rPr lang="fr-FR" dirty="0" smtClean="0"/>
              <a:t>.</a:t>
            </a:r>
          </a:p>
          <a:p>
            <a:pPr lvl="1"/>
            <a:endParaRPr lang="fr-FR" dirty="0"/>
          </a:p>
        </p:txBody>
      </p:sp>
    </p:spTree>
    <p:extLst>
      <p:ext uri="{BB962C8B-B14F-4D97-AF65-F5344CB8AC3E}">
        <p14:creationId xmlns:p14="http://schemas.microsoft.com/office/powerpoint/2010/main" val="2294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96486" y="764747"/>
            <a:ext cx="7775543" cy="5812599"/>
          </a:xfrm>
          <a:prstGeom prst="rect">
            <a:avLst/>
          </a:prstGeom>
        </p:spPr>
      </p:pic>
    </p:spTree>
    <p:extLst>
      <p:ext uri="{BB962C8B-B14F-4D97-AF65-F5344CB8AC3E}">
        <p14:creationId xmlns:p14="http://schemas.microsoft.com/office/powerpoint/2010/main" val="636800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27101" y="442403"/>
            <a:ext cx="9072267" cy="6806909"/>
          </a:xfrm>
          <a:prstGeom prst="rect">
            <a:avLst/>
          </a:prstGeom>
        </p:spPr>
      </p:pic>
    </p:spTree>
    <p:extLst>
      <p:ext uri="{BB962C8B-B14F-4D97-AF65-F5344CB8AC3E}">
        <p14:creationId xmlns:p14="http://schemas.microsoft.com/office/powerpoint/2010/main" val="152617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51465" y="890165"/>
            <a:ext cx="9289069" cy="5077670"/>
          </a:xfrm>
          <a:prstGeom prst="rect">
            <a:avLst/>
          </a:prstGeom>
        </p:spPr>
      </p:pic>
    </p:spTree>
    <p:extLst>
      <p:ext uri="{BB962C8B-B14F-4D97-AF65-F5344CB8AC3E}">
        <p14:creationId xmlns:p14="http://schemas.microsoft.com/office/powerpoint/2010/main" val="2793822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51914" y="2169095"/>
            <a:ext cx="9288171" cy="2519810"/>
          </a:xfrm>
          <a:prstGeom prst="rect">
            <a:avLst/>
          </a:prstGeom>
        </p:spPr>
      </p:pic>
    </p:spTree>
    <p:extLst>
      <p:ext uri="{BB962C8B-B14F-4D97-AF65-F5344CB8AC3E}">
        <p14:creationId xmlns:p14="http://schemas.microsoft.com/office/powerpoint/2010/main" val="681604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04362" y="1892530"/>
            <a:ext cx="8783276" cy="3072939"/>
          </a:xfrm>
          <a:prstGeom prst="rect">
            <a:avLst/>
          </a:prstGeom>
        </p:spPr>
      </p:pic>
    </p:spTree>
    <p:extLst>
      <p:ext uri="{BB962C8B-B14F-4D97-AF65-F5344CB8AC3E}">
        <p14:creationId xmlns:p14="http://schemas.microsoft.com/office/powerpoint/2010/main" val="330373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92323" y="1520990"/>
            <a:ext cx="8207353" cy="3816019"/>
          </a:xfrm>
          <a:prstGeom prst="rect">
            <a:avLst/>
          </a:prstGeom>
        </p:spPr>
      </p:pic>
    </p:spTree>
    <p:extLst>
      <p:ext uri="{BB962C8B-B14F-4D97-AF65-F5344CB8AC3E}">
        <p14:creationId xmlns:p14="http://schemas.microsoft.com/office/powerpoint/2010/main" val="13339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51914" y="1605190"/>
            <a:ext cx="9288171" cy="3647619"/>
          </a:xfrm>
          <a:prstGeom prst="rect">
            <a:avLst/>
          </a:prstGeom>
        </p:spPr>
      </p:pic>
    </p:spTree>
    <p:extLst>
      <p:ext uri="{BB962C8B-B14F-4D97-AF65-F5344CB8AC3E}">
        <p14:creationId xmlns:p14="http://schemas.microsoft.com/office/powerpoint/2010/main" val="355063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24571" y="2057208"/>
            <a:ext cx="9342857" cy="2743583"/>
          </a:xfrm>
          <a:prstGeom prst="rect">
            <a:avLst/>
          </a:prstGeom>
        </p:spPr>
      </p:pic>
    </p:spTree>
    <p:extLst>
      <p:ext uri="{BB962C8B-B14F-4D97-AF65-F5344CB8AC3E}">
        <p14:creationId xmlns:p14="http://schemas.microsoft.com/office/powerpoint/2010/main" val="3098385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14300" y="0"/>
            <a:ext cx="9758500" cy="6897051"/>
          </a:xfrm>
          <a:prstGeom prst="rect">
            <a:avLst/>
          </a:prstGeom>
        </p:spPr>
      </p:pic>
    </p:spTree>
    <p:extLst>
      <p:ext uri="{BB962C8B-B14F-4D97-AF65-F5344CB8AC3E}">
        <p14:creationId xmlns:p14="http://schemas.microsoft.com/office/powerpoint/2010/main" val="104591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CETTE Démarche ?</a:t>
            </a:r>
            <a:endParaRPr lang="fr-FR" dirty="0"/>
          </a:p>
        </p:txBody>
      </p:sp>
      <p:sp>
        <p:nvSpPr>
          <p:cNvPr id="3" name="Espace réservé du contenu 2"/>
          <p:cNvSpPr>
            <a:spLocks noGrp="1"/>
          </p:cNvSpPr>
          <p:nvPr>
            <p:ph sz="quarter" idx="13"/>
          </p:nvPr>
        </p:nvSpPr>
        <p:spPr/>
        <p:txBody>
          <a:bodyPr/>
          <a:lstStyle/>
          <a:p>
            <a:r>
              <a:rPr lang="fr-FR" dirty="0" smtClean="0"/>
              <a:t>Séances de langage dites traditionnelles :</a:t>
            </a:r>
          </a:p>
          <a:p>
            <a:pPr lvl="1"/>
            <a:r>
              <a:rPr lang="fr-FR" dirty="0" smtClean="0"/>
              <a:t>Q / r ; q / r ; q / r ; Q / R ;  etc…..</a:t>
            </a:r>
          </a:p>
          <a:p>
            <a:pPr lvl="1"/>
            <a:r>
              <a:rPr lang="fr-FR" dirty="0" smtClean="0"/>
              <a:t>Objectifs notionnels  ……. Objectifs langagiers</a:t>
            </a:r>
          </a:p>
          <a:p>
            <a:pPr lvl="1"/>
            <a:r>
              <a:rPr lang="fr-FR" dirty="0" smtClean="0"/>
              <a:t>Grands parleurs s’expriment vite pour donner la bonne réponse, sans construire de phrase</a:t>
            </a:r>
          </a:p>
          <a:p>
            <a:pPr lvl="1"/>
            <a:r>
              <a:rPr lang="fr-FR" dirty="0" smtClean="0"/>
              <a:t>Petits parleurs ne prennent pas la parole</a:t>
            </a:r>
          </a:p>
          <a:p>
            <a:pPr lvl="1"/>
            <a:r>
              <a:rPr lang="fr-FR" dirty="0" smtClean="0"/>
              <a:t>Pas d’échanges</a:t>
            </a:r>
          </a:p>
          <a:p>
            <a:pPr lvl="1"/>
            <a:r>
              <a:rPr lang="fr-FR" dirty="0" smtClean="0"/>
              <a:t>60 % du temps de parole par l’enseignant</a:t>
            </a:r>
            <a:endParaRPr lang="fr-FR" dirty="0"/>
          </a:p>
        </p:txBody>
      </p:sp>
    </p:spTree>
    <p:extLst>
      <p:ext uri="{BB962C8B-B14F-4D97-AF65-F5344CB8AC3E}">
        <p14:creationId xmlns:p14="http://schemas.microsoft.com/office/powerpoint/2010/main" val="34421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d’enseignement de l’école maternelle du 26 mars 2015</a:t>
            </a:r>
            <a:endParaRPr lang="fr-FR" dirty="0"/>
          </a:p>
        </p:txBody>
      </p:sp>
      <p:sp>
        <p:nvSpPr>
          <p:cNvPr id="3" name="Espace réservé du contenu 2"/>
          <p:cNvSpPr>
            <a:spLocks noGrp="1"/>
          </p:cNvSpPr>
          <p:nvPr>
            <p:ph sz="quarter" idx="13"/>
          </p:nvPr>
        </p:nvSpPr>
        <p:spPr>
          <a:xfrm>
            <a:off x="913775" y="2214694"/>
            <a:ext cx="10363826" cy="4224206"/>
          </a:xfrm>
        </p:spPr>
        <p:txBody>
          <a:bodyPr>
            <a:normAutofit/>
          </a:bodyPr>
          <a:lstStyle/>
          <a:p>
            <a:r>
              <a:rPr lang="fr-FR" u="sng" dirty="0" smtClean="0"/>
              <a:t>Attendus de fin de cycle </a:t>
            </a:r>
            <a:r>
              <a:rPr lang="fr-FR" dirty="0" smtClean="0"/>
              <a:t>:</a:t>
            </a:r>
          </a:p>
          <a:p>
            <a:pPr marL="457200" lvl="1" indent="0">
              <a:buNone/>
            </a:pPr>
            <a:r>
              <a:rPr lang="fr-FR" dirty="0" smtClean="0"/>
              <a:t>- Communiquer </a:t>
            </a:r>
            <a:r>
              <a:rPr lang="fr-FR" dirty="0"/>
              <a:t>avec les adultes et avec les autres enfants par le langage, en se faisant comprendre.</a:t>
            </a:r>
          </a:p>
          <a:p>
            <a:pPr marL="457200" lvl="1" indent="0">
              <a:buNone/>
            </a:pPr>
            <a:r>
              <a:rPr lang="fr-FR" dirty="0"/>
              <a:t>- S'exprimer dans un langage syntaxiquement correct et précis. Reformuler pour se faire mieux comprendre.</a:t>
            </a:r>
          </a:p>
          <a:p>
            <a:pPr marL="457200" lvl="1" indent="0">
              <a:buNone/>
            </a:pPr>
            <a:r>
              <a:rPr lang="fr-FR" dirty="0"/>
              <a:t>- Pratiquer divers usages du langage oral : raconter, décrire, évoquer, expliquer, questionner, proposer des solutions, discuter un point de vue.</a:t>
            </a:r>
          </a:p>
          <a:p>
            <a:pPr marL="457200" lvl="1" indent="0">
              <a:buNone/>
            </a:pPr>
            <a:r>
              <a:rPr lang="fr-FR" dirty="0" smtClean="0"/>
              <a:t>- </a:t>
            </a:r>
            <a:r>
              <a:rPr lang="fr-FR" dirty="0"/>
              <a:t>Comprendre des textes écrits sans autre aide que le langage entendu.</a:t>
            </a:r>
          </a:p>
          <a:p>
            <a:pPr marL="457200" lvl="1" indent="0">
              <a:buNone/>
            </a:pPr>
            <a:r>
              <a:rPr lang="fr-FR" dirty="0"/>
              <a:t>- Manifester de la curiosité par rapport à l'écrit. Pouvoir redire les mots d'une phrase écrite après sa lecture par l'adulte, les mots du titre connu d'un livre ou d'un texte</a:t>
            </a:r>
            <a:r>
              <a:rPr lang="fr-FR" dirty="0" smtClean="0"/>
              <a:t>.</a:t>
            </a:r>
          </a:p>
          <a:p>
            <a:pPr lvl="1"/>
            <a:endParaRPr lang="fr-FR" dirty="0"/>
          </a:p>
        </p:txBody>
      </p:sp>
    </p:spTree>
    <p:extLst>
      <p:ext uri="{BB962C8B-B14F-4D97-AF65-F5344CB8AC3E}">
        <p14:creationId xmlns:p14="http://schemas.microsoft.com/office/powerpoint/2010/main" val="287924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cette démarche ?</a:t>
            </a:r>
            <a:endParaRPr lang="fr-FR" dirty="0"/>
          </a:p>
        </p:txBody>
      </p:sp>
      <p:sp>
        <p:nvSpPr>
          <p:cNvPr id="3" name="Espace réservé du contenu 2"/>
          <p:cNvSpPr>
            <a:spLocks noGrp="1"/>
          </p:cNvSpPr>
          <p:nvPr>
            <p:ph sz="quarter" idx="13"/>
          </p:nvPr>
        </p:nvSpPr>
        <p:spPr/>
        <p:txBody>
          <a:bodyPr/>
          <a:lstStyle/>
          <a:p>
            <a:r>
              <a:rPr lang="fr-FR" dirty="0" smtClean="0"/>
              <a:t>Tous les élèves parlent </a:t>
            </a:r>
          </a:p>
          <a:p>
            <a:r>
              <a:rPr lang="fr-FR" dirty="0" smtClean="0"/>
              <a:t>Tous les élèves progressent</a:t>
            </a:r>
          </a:p>
          <a:p>
            <a:r>
              <a:rPr lang="fr-FR" dirty="0" smtClean="0"/>
              <a:t>Objectifs : </a:t>
            </a:r>
          </a:p>
          <a:p>
            <a:pPr lvl="1"/>
            <a:r>
              <a:rPr lang="fr-FR" dirty="0" smtClean="0"/>
              <a:t>Allongement du temps de parole avec développement des compétences langagières</a:t>
            </a:r>
          </a:p>
          <a:p>
            <a:pPr lvl="1"/>
            <a:r>
              <a:rPr lang="fr-FR" dirty="0" smtClean="0"/>
              <a:t>Compréhension des récits par étayage par les pairs et retrait de l’enseignant</a:t>
            </a:r>
          </a:p>
          <a:p>
            <a:pPr lvl="1"/>
            <a:r>
              <a:rPr lang="fr-FR" dirty="0" smtClean="0"/>
              <a:t>Apprentissage de l’écoute et des règles communicationnelles pour un réel travail collaboratif dans la classe</a:t>
            </a:r>
            <a:endParaRPr lang="fr-FR" dirty="0"/>
          </a:p>
        </p:txBody>
      </p:sp>
    </p:spTree>
    <p:extLst>
      <p:ext uri="{BB962C8B-B14F-4D97-AF65-F5344CB8AC3E}">
        <p14:creationId xmlns:p14="http://schemas.microsoft.com/office/powerpoint/2010/main" val="429246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gestes professionnels privilégier ?</a:t>
            </a:r>
            <a:endParaRPr lang="fr-FR" dirty="0"/>
          </a:p>
        </p:txBody>
      </p:sp>
      <p:sp>
        <p:nvSpPr>
          <p:cNvPr id="3" name="Espace réservé du contenu 2"/>
          <p:cNvSpPr>
            <a:spLocks noGrp="1"/>
          </p:cNvSpPr>
          <p:nvPr>
            <p:ph sz="quarter" idx="13"/>
          </p:nvPr>
        </p:nvSpPr>
        <p:spPr>
          <a:xfrm>
            <a:off x="914400" y="1896444"/>
            <a:ext cx="10363826" cy="4611931"/>
          </a:xfrm>
        </p:spPr>
        <p:txBody>
          <a:bodyPr/>
          <a:lstStyle/>
          <a:p>
            <a:r>
              <a:rPr lang="fr-FR" dirty="0" smtClean="0"/>
              <a:t>Multi agenda de Dominique </a:t>
            </a:r>
            <a:r>
              <a:rPr lang="fr-FR" dirty="0" err="1" smtClean="0"/>
              <a:t>Bucheton</a:t>
            </a:r>
            <a:endParaRPr lang="fr-FR" dirty="0" smtClean="0"/>
          </a:p>
        </p:txBody>
      </p:sp>
      <p:pic>
        <p:nvPicPr>
          <p:cNvPr id="4" name="Image 3"/>
          <p:cNvPicPr>
            <a:picLocks noChangeAspect="1"/>
          </p:cNvPicPr>
          <p:nvPr/>
        </p:nvPicPr>
        <p:blipFill>
          <a:blip r:embed="rId3"/>
          <a:stretch>
            <a:fillRect/>
          </a:stretch>
        </p:blipFill>
        <p:spPr>
          <a:xfrm>
            <a:off x="6096000" y="1780008"/>
            <a:ext cx="5348753" cy="4844802"/>
          </a:xfrm>
          <a:prstGeom prst="rect">
            <a:avLst/>
          </a:prstGeom>
        </p:spPr>
      </p:pic>
    </p:spTree>
    <p:extLst>
      <p:ext uri="{BB962C8B-B14F-4D97-AF65-F5344CB8AC3E}">
        <p14:creationId xmlns:p14="http://schemas.microsoft.com/office/powerpoint/2010/main" val="114402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Quels gestes professionnels privilégier ?</a:t>
            </a:r>
          </a:p>
        </p:txBody>
      </p:sp>
      <p:pic>
        <p:nvPicPr>
          <p:cNvPr id="4" name="Image 3"/>
          <p:cNvPicPr>
            <a:picLocks noChangeAspect="1"/>
          </p:cNvPicPr>
          <p:nvPr/>
        </p:nvPicPr>
        <p:blipFill>
          <a:blip r:embed="rId2"/>
          <a:stretch>
            <a:fillRect/>
          </a:stretch>
        </p:blipFill>
        <p:spPr>
          <a:xfrm>
            <a:off x="2098117" y="1752782"/>
            <a:ext cx="7995766" cy="4808964"/>
          </a:xfrm>
          <a:prstGeom prst="rect">
            <a:avLst/>
          </a:prstGeom>
        </p:spPr>
      </p:pic>
    </p:spTree>
    <p:extLst>
      <p:ext uri="{BB962C8B-B14F-4D97-AF65-F5344CB8AC3E}">
        <p14:creationId xmlns:p14="http://schemas.microsoft.com/office/powerpoint/2010/main" val="2882809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Quels gestes professionnels privilégier ?</a:t>
            </a:r>
          </a:p>
        </p:txBody>
      </p:sp>
      <p:pic>
        <p:nvPicPr>
          <p:cNvPr id="3" name="Image 2"/>
          <p:cNvPicPr>
            <a:picLocks noChangeAspect="1"/>
          </p:cNvPicPr>
          <p:nvPr/>
        </p:nvPicPr>
        <p:blipFill>
          <a:blip r:embed="rId2"/>
          <a:stretch>
            <a:fillRect/>
          </a:stretch>
        </p:blipFill>
        <p:spPr>
          <a:xfrm>
            <a:off x="2198454" y="1779677"/>
            <a:ext cx="7795091" cy="4712058"/>
          </a:xfrm>
          <a:prstGeom prst="rect">
            <a:avLst/>
          </a:prstGeom>
        </p:spPr>
      </p:pic>
    </p:spTree>
    <p:extLst>
      <p:ext uri="{BB962C8B-B14F-4D97-AF65-F5344CB8AC3E}">
        <p14:creationId xmlns:p14="http://schemas.microsoft.com/office/powerpoint/2010/main" val="1933576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Quels gestes professionnels privilégier ?</a:t>
            </a:r>
          </a:p>
        </p:txBody>
      </p:sp>
      <p:pic>
        <p:nvPicPr>
          <p:cNvPr id="4" name="Image 3"/>
          <p:cNvPicPr>
            <a:picLocks noChangeAspect="1"/>
          </p:cNvPicPr>
          <p:nvPr/>
        </p:nvPicPr>
        <p:blipFill>
          <a:blip r:embed="rId2"/>
          <a:stretch>
            <a:fillRect/>
          </a:stretch>
        </p:blipFill>
        <p:spPr>
          <a:xfrm>
            <a:off x="2250997" y="1698994"/>
            <a:ext cx="7690005" cy="4901214"/>
          </a:xfrm>
          <a:prstGeom prst="rect">
            <a:avLst/>
          </a:prstGeom>
        </p:spPr>
      </p:pic>
    </p:spTree>
    <p:extLst>
      <p:ext uri="{BB962C8B-B14F-4D97-AF65-F5344CB8AC3E}">
        <p14:creationId xmlns:p14="http://schemas.microsoft.com/office/powerpoint/2010/main" val="4133898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diverses sur la démarche de la pédagogie de l’écoute</a:t>
            </a:r>
            <a:endParaRPr lang="fr-FR" dirty="0"/>
          </a:p>
        </p:txBody>
      </p:sp>
      <p:sp>
        <p:nvSpPr>
          <p:cNvPr id="3" name="Espace réservé du contenu 2"/>
          <p:cNvSpPr>
            <a:spLocks noGrp="1"/>
          </p:cNvSpPr>
          <p:nvPr>
            <p:ph sz="quarter" idx="13"/>
          </p:nvPr>
        </p:nvSpPr>
        <p:spPr/>
        <p:txBody>
          <a:bodyPr/>
          <a:lstStyle/>
          <a:p>
            <a:r>
              <a:rPr lang="fr-FR" dirty="0" smtClean="0"/>
              <a:t>Comment gérer le hors propos ? </a:t>
            </a:r>
            <a:r>
              <a:rPr lang="fr-FR" dirty="0" smtClean="0">
                <a:hlinkClick r:id="rId2" action="ppaction://hlinkfile"/>
              </a:rPr>
              <a:t>Réponse Pierre </a:t>
            </a:r>
            <a:r>
              <a:rPr lang="fr-FR" dirty="0" err="1" smtClean="0">
                <a:hlinkClick r:id="rId2" action="ppaction://hlinkfile"/>
              </a:rPr>
              <a:t>Péroz</a:t>
            </a:r>
            <a:endParaRPr lang="fr-FR" dirty="0" smtClean="0"/>
          </a:p>
          <a:p>
            <a:r>
              <a:rPr lang="fr-FR" dirty="0" smtClean="0"/>
              <a:t>Un enfant incompréhensible </a:t>
            </a:r>
            <a:r>
              <a:rPr lang="fr-FR" dirty="0" smtClean="0">
                <a:hlinkClick r:id="rId3" action="ppaction://hlinkfile"/>
              </a:rPr>
              <a:t>Réponse de Pierre </a:t>
            </a:r>
            <a:r>
              <a:rPr lang="fr-FR" dirty="0" err="1" smtClean="0">
                <a:hlinkClick r:id="rId3" action="ppaction://hlinkfile"/>
              </a:rPr>
              <a:t>Péroz</a:t>
            </a:r>
            <a:endParaRPr lang="fr-FR" dirty="0" smtClean="0"/>
          </a:p>
          <a:p>
            <a:r>
              <a:rPr lang="fr-FR" dirty="0" smtClean="0"/>
              <a:t>Reformulations / aide à la formulation </a:t>
            </a:r>
            <a:r>
              <a:rPr lang="fr-FR" dirty="0" smtClean="0">
                <a:hlinkClick r:id="rId4" action="ppaction://hlinkfile"/>
              </a:rPr>
              <a:t>réponse de Pierre </a:t>
            </a:r>
            <a:r>
              <a:rPr lang="fr-FR" dirty="0" err="1" smtClean="0">
                <a:hlinkClick r:id="rId4" action="ppaction://hlinkfile"/>
              </a:rPr>
              <a:t>Péroz</a:t>
            </a:r>
            <a:endParaRPr lang="fr-FR" dirty="0" smtClean="0"/>
          </a:p>
          <a:p>
            <a:r>
              <a:rPr lang="fr-FR" dirty="0" smtClean="0"/>
              <a:t>Support audio enregistré ? </a:t>
            </a:r>
            <a:r>
              <a:rPr lang="fr-FR" dirty="0" smtClean="0">
                <a:hlinkClick r:id="rId5" action="ppaction://hlinkfile"/>
              </a:rPr>
              <a:t>Réponse de pierre </a:t>
            </a:r>
            <a:r>
              <a:rPr lang="fr-FR" dirty="0" err="1" smtClean="0">
                <a:hlinkClick r:id="rId5" action="ppaction://hlinkfile"/>
              </a:rPr>
              <a:t>péroz</a:t>
            </a:r>
            <a:endParaRPr lang="fr-FR" dirty="0"/>
          </a:p>
        </p:txBody>
      </p:sp>
    </p:spTree>
    <p:extLst>
      <p:ext uri="{BB962C8B-B14F-4D97-AF65-F5344CB8AC3E}">
        <p14:creationId xmlns:p14="http://schemas.microsoft.com/office/powerpoint/2010/main" val="26760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Séances décrochées</a:t>
            </a:r>
            <a:endParaRPr lang="fr-FR" dirty="0"/>
          </a:p>
        </p:txBody>
      </p:sp>
      <p:sp>
        <p:nvSpPr>
          <p:cNvPr id="3" name="Espace réservé du contenu 2"/>
          <p:cNvSpPr>
            <a:spLocks noGrp="1"/>
          </p:cNvSpPr>
          <p:nvPr>
            <p:ph sz="quarter" idx="13"/>
          </p:nvPr>
        </p:nvSpPr>
        <p:spPr>
          <a:xfrm>
            <a:off x="914400" y="1896444"/>
            <a:ext cx="10363826" cy="4611931"/>
          </a:xfrm>
        </p:spPr>
        <p:txBody>
          <a:bodyPr/>
          <a:lstStyle/>
          <a:p>
            <a:r>
              <a:rPr lang="fr-FR" dirty="0" smtClean="0"/>
              <a:t>Travailler les compétences linguistiques :</a:t>
            </a:r>
          </a:p>
          <a:p>
            <a:pPr lvl="1"/>
            <a:r>
              <a:rPr lang="fr-FR" dirty="0"/>
              <a:t>Vocabulaire</a:t>
            </a:r>
          </a:p>
          <a:p>
            <a:pPr lvl="1"/>
            <a:r>
              <a:rPr lang="fr-FR" dirty="0" smtClean="0"/>
              <a:t>Syntaxe</a:t>
            </a:r>
          </a:p>
          <a:p>
            <a:pPr lvl="1"/>
            <a:r>
              <a:rPr lang="fr-FR" dirty="0" smtClean="0"/>
              <a:t>Principe alphabétique </a:t>
            </a:r>
          </a:p>
          <a:p>
            <a:pPr lvl="1"/>
            <a:r>
              <a:rPr lang="fr-FR" dirty="0" smtClean="0"/>
              <a:t>Phonologie</a:t>
            </a:r>
          </a:p>
          <a:p>
            <a:pPr lvl="1"/>
            <a:r>
              <a:rPr lang="fr-FR" dirty="0" smtClean="0"/>
              <a:t>Production d’écrits : Place de la dictée à l’adulte / essai d’écriture</a:t>
            </a:r>
          </a:p>
          <a:p>
            <a:r>
              <a:rPr lang="fr-FR" dirty="0" smtClean="0"/>
              <a:t>Travailler les compétences d’espace / temps</a:t>
            </a:r>
          </a:p>
          <a:p>
            <a:r>
              <a:rPr lang="fr-FR" dirty="0" err="1" smtClean="0"/>
              <a:t>Narramus</a:t>
            </a:r>
            <a:r>
              <a:rPr lang="fr-FR" dirty="0" smtClean="0"/>
              <a:t> ?</a:t>
            </a:r>
          </a:p>
        </p:txBody>
      </p:sp>
    </p:spTree>
    <p:extLst>
      <p:ext uri="{BB962C8B-B14F-4D97-AF65-F5344CB8AC3E}">
        <p14:creationId xmlns:p14="http://schemas.microsoft.com/office/powerpoint/2010/main" val="9972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d’enseignement de l’école maternelle du 26 mars 2015</a:t>
            </a:r>
            <a:endParaRPr lang="fr-FR" dirty="0"/>
          </a:p>
        </p:txBody>
      </p:sp>
      <p:sp>
        <p:nvSpPr>
          <p:cNvPr id="3" name="Espace réservé du contenu 2"/>
          <p:cNvSpPr>
            <a:spLocks noGrp="1"/>
          </p:cNvSpPr>
          <p:nvPr>
            <p:ph sz="quarter" idx="13"/>
          </p:nvPr>
        </p:nvSpPr>
        <p:spPr>
          <a:xfrm>
            <a:off x="913775" y="2214694"/>
            <a:ext cx="10363826" cy="4402006"/>
          </a:xfrm>
        </p:spPr>
        <p:txBody>
          <a:bodyPr>
            <a:normAutofit/>
          </a:bodyPr>
          <a:lstStyle/>
          <a:p>
            <a:r>
              <a:rPr lang="fr-FR" u="sng" dirty="0"/>
              <a:t>Oser entrer en </a:t>
            </a:r>
            <a:r>
              <a:rPr lang="fr-FR" u="sng" dirty="0" smtClean="0"/>
              <a:t>communication :</a:t>
            </a:r>
            <a:endParaRPr lang="fr-FR" u="sng" dirty="0"/>
          </a:p>
          <a:p>
            <a:pPr marL="457200" lvl="1" indent="0">
              <a:buNone/>
            </a:pPr>
            <a:r>
              <a:rPr lang="fr-FR" dirty="0"/>
              <a:t>L'objectif est de </a:t>
            </a:r>
            <a:r>
              <a:rPr lang="fr-FR" b="1" dirty="0"/>
              <a:t>permettre à chacun de pouvoir dire</a:t>
            </a:r>
            <a:r>
              <a:rPr lang="fr-FR" dirty="0"/>
              <a:t>, exprimer un avis ou un besoin, questionner, annoncer une nouvelle. L'enfant apprend ainsi à entrer en communication avec autrui et à </a:t>
            </a:r>
            <a:r>
              <a:rPr lang="fr-FR" b="1" dirty="0"/>
              <a:t>faire des efforts pour que les autres comprennent ce qu'il veut dire</a:t>
            </a:r>
            <a:r>
              <a:rPr lang="fr-FR" dirty="0"/>
              <a:t>. Chacun arrive à l'école maternelle avec des acquis langagiers encore très hésitants. Entre deux et quatre ans, les enfants s'expriment beaucoup par des moyens non‐verbaux et apprennent à parler. Ils reprennent des formulations ou des fragments des propos qui leur sont adressés et travaillent ainsi ce matériau qu'est la langue qu'ils entendent. Après trois‐quatre ans, ils poursuivent ces essais et progressent sur le plan syntaxique et lexical. Ils produisent des énoncés plus complets, organisés entre eux avec cohérence, </a:t>
            </a:r>
            <a:r>
              <a:rPr lang="fr-FR" b="1" dirty="0"/>
              <a:t>articulés à des prises de parole plus longues, et de plus en plus adaptés aux situations.</a:t>
            </a:r>
          </a:p>
          <a:p>
            <a:pPr marL="457200" lvl="1" indent="0">
              <a:buNone/>
            </a:pPr>
            <a:endParaRPr lang="fr-FR" dirty="0"/>
          </a:p>
        </p:txBody>
      </p:sp>
    </p:spTree>
    <p:extLst>
      <p:ext uri="{BB962C8B-B14F-4D97-AF65-F5344CB8AC3E}">
        <p14:creationId xmlns:p14="http://schemas.microsoft.com/office/powerpoint/2010/main" val="5179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d’enseignement de l’école maternelle du 26 mars 2015</a:t>
            </a:r>
            <a:endParaRPr lang="fr-FR" dirty="0"/>
          </a:p>
        </p:txBody>
      </p:sp>
      <p:sp>
        <p:nvSpPr>
          <p:cNvPr id="3" name="Espace réservé du contenu 2"/>
          <p:cNvSpPr>
            <a:spLocks noGrp="1"/>
          </p:cNvSpPr>
          <p:nvPr>
            <p:ph sz="quarter" idx="13"/>
          </p:nvPr>
        </p:nvSpPr>
        <p:spPr>
          <a:xfrm>
            <a:off x="913775" y="2214694"/>
            <a:ext cx="10363826" cy="4402006"/>
          </a:xfrm>
        </p:spPr>
        <p:txBody>
          <a:bodyPr>
            <a:normAutofit fontScale="92500" lnSpcReduction="20000"/>
          </a:bodyPr>
          <a:lstStyle/>
          <a:p>
            <a:r>
              <a:rPr lang="fr-FR" u="sng" dirty="0"/>
              <a:t>Oser entrer en </a:t>
            </a:r>
            <a:r>
              <a:rPr lang="fr-FR" u="sng" dirty="0" smtClean="0"/>
              <a:t>communication :</a:t>
            </a:r>
            <a:endParaRPr lang="fr-FR" u="sng" dirty="0"/>
          </a:p>
          <a:p>
            <a:pPr marL="457200" lvl="1" indent="0">
              <a:buNone/>
            </a:pPr>
            <a:r>
              <a:rPr lang="fr-FR" dirty="0" smtClean="0"/>
              <a:t>Autour </a:t>
            </a:r>
            <a:r>
              <a:rPr lang="fr-FR" dirty="0"/>
              <a:t>de quatre ans, </a:t>
            </a:r>
            <a:r>
              <a:rPr lang="fr-FR" b="1" dirty="0"/>
              <a:t>les enfants découvrent que les personnes, dont eux‐mêmes, pensent et ressentent, et chacun différemment de l'autre</a:t>
            </a:r>
            <a:r>
              <a:rPr lang="fr-FR" dirty="0"/>
              <a:t>. Ils commencent donc à agir volontairement sur autrui par le langage et à se représenter l'effet qu'une parole peut provoquer : </a:t>
            </a:r>
            <a:r>
              <a:rPr lang="fr-FR" b="1" dirty="0"/>
              <a:t>ils peuvent alors comprendre qu'il faut expliquer et réexpliquer pour qu'un interlocuteur comprenne, et l'école doit les guider dans cette découverte</a:t>
            </a:r>
            <a:r>
              <a:rPr lang="fr-FR" dirty="0"/>
              <a:t>. Ils commencent à poser de vraies questions, à saisir les plaisanteries et à en faire. Leurs progrès s'accompagnent d'un </a:t>
            </a:r>
            <a:r>
              <a:rPr lang="fr-FR" b="1" dirty="0"/>
              <a:t>accroissement du vocabulaire et d'une organisation de plus en plus complexe des phrases</a:t>
            </a:r>
            <a:r>
              <a:rPr lang="fr-FR" b="1" dirty="0" smtClean="0"/>
              <a:t>.</a:t>
            </a:r>
            <a:endParaRPr lang="fr-FR" b="1" dirty="0"/>
          </a:p>
          <a:p>
            <a:pPr marL="457200" lvl="1" indent="0">
              <a:buNone/>
            </a:pPr>
            <a:r>
              <a:rPr lang="fr-FR" b="1" dirty="0"/>
              <a:t>Tout au long de l'école maternelle, l'enseignant crée les conditions bienveillantes et sécurisantes pour que tous les enfants (même ceux qui ne s'expriment pas ou peu) prennent la parole</a:t>
            </a:r>
            <a:r>
              <a:rPr lang="fr-FR" dirty="0"/>
              <a:t>, participent à des situations langagières plus complexes que celles de la vie ordinaire ; il accueille les erreurs « positives » qui traduisent une réorganisation mentale du langage en les valorisant et en proposant une reformulation. Ainsi, il contribue à construire l'équité entre enfants en réduisant les écarts langagiers.</a:t>
            </a:r>
          </a:p>
          <a:p>
            <a:pPr marL="457200" lvl="1" indent="0">
              <a:buNone/>
            </a:pPr>
            <a:endParaRPr lang="fr-FR" dirty="0"/>
          </a:p>
        </p:txBody>
      </p:sp>
    </p:spTree>
    <p:extLst>
      <p:ext uri="{BB962C8B-B14F-4D97-AF65-F5344CB8AC3E}">
        <p14:creationId xmlns:p14="http://schemas.microsoft.com/office/powerpoint/2010/main" val="300352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d’enseignement de l’école maternelle du 26 mars 2015</a:t>
            </a:r>
            <a:endParaRPr lang="fr-FR" dirty="0"/>
          </a:p>
        </p:txBody>
      </p:sp>
      <p:sp>
        <p:nvSpPr>
          <p:cNvPr id="3" name="Espace réservé du contenu 2"/>
          <p:cNvSpPr>
            <a:spLocks noGrp="1"/>
          </p:cNvSpPr>
          <p:nvPr>
            <p:ph sz="quarter" idx="13"/>
          </p:nvPr>
        </p:nvSpPr>
        <p:spPr>
          <a:xfrm>
            <a:off x="913775" y="2214694"/>
            <a:ext cx="10363826" cy="4402006"/>
          </a:xfrm>
        </p:spPr>
        <p:txBody>
          <a:bodyPr>
            <a:normAutofit/>
          </a:bodyPr>
          <a:lstStyle/>
          <a:p>
            <a:r>
              <a:rPr lang="fr-FR" u="sng" dirty="0" smtClean="0"/>
              <a:t>Comprendre et apprendre :</a:t>
            </a:r>
            <a:endParaRPr lang="fr-FR" u="sng" dirty="0"/>
          </a:p>
          <a:p>
            <a:pPr marL="457200" lvl="1" indent="0">
              <a:buNone/>
            </a:pPr>
            <a:r>
              <a:rPr lang="fr-FR" dirty="0"/>
              <a:t>Les </a:t>
            </a:r>
            <a:r>
              <a:rPr lang="fr-FR" b="1" dirty="0"/>
              <a:t>moments de réception </a:t>
            </a:r>
            <a:r>
              <a:rPr lang="fr-FR" dirty="0"/>
              <a:t>où les enfants travaillent mentalement sans parler sont des activités langagières à part entière que l'enseignant doit rechercher et encourager, parce qu'elles permettent de construire des outils cognitifs : reconnaître, rapprocher, catégoriser, contraster, </a:t>
            </a:r>
            <a:r>
              <a:rPr lang="fr-FR" b="1" dirty="0"/>
              <a:t>se construire des images mentales à partir d'histoires fictives</a:t>
            </a:r>
            <a:r>
              <a:rPr lang="fr-FR" dirty="0"/>
              <a:t>, relier des événements entendus et/ou vus dans des narrations ou des explications, dans des moments d'apprentissages structurés, traiter des mots renvoyant à l'espace, au temps, etc. Ces activités invisibles aux yeux de tout observateur sont cruciales.</a:t>
            </a:r>
          </a:p>
        </p:txBody>
      </p:sp>
    </p:spTree>
    <p:extLst>
      <p:ext uri="{BB962C8B-B14F-4D97-AF65-F5344CB8AC3E}">
        <p14:creationId xmlns:p14="http://schemas.microsoft.com/office/powerpoint/2010/main" val="703983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d’enseignement de l’école maternelle du 26 mars 2015</a:t>
            </a:r>
            <a:endParaRPr lang="fr-FR" dirty="0"/>
          </a:p>
        </p:txBody>
      </p:sp>
      <p:sp>
        <p:nvSpPr>
          <p:cNvPr id="3" name="Espace réservé du contenu 2"/>
          <p:cNvSpPr>
            <a:spLocks noGrp="1"/>
          </p:cNvSpPr>
          <p:nvPr>
            <p:ph sz="quarter" idx="13"/>
          </p:nvPr>
        </p:nvSpPr>
        <p:spPr>
          <a:xfrm>
            <a:off x="913775" y="2214694"/>
            <a:ext cx="10363826" cy="4402006"/>
          </a:xfrm>
        </p:spPr>
        <p:txBody>
          <a:bodyPr>
            <a:normAutofit lnSpcReduction="10000"/>
          </a:bodyPr>
          <a:lstStyle/>
          <a:p>
            <a:r>
              <a:rPr lang="fr-FR" u="sng" dirty="0" smtClean="0"/>
              <a:t>Échanger et réfléchir avec les autres :</a:t>
            </a:r>
          </a:p>
          <a:p>
            <a:pPr marL="457200" lvl="1" indent="0">
              <a:buNone/>
            </a:pPr>
            <a:r>
              <a:rPr lang="fr-FR" b="1" dirty="0"/>
              <a:t>Les moments de langage à plusieurs sont nombreux à l'école maternelle</a:t>
            </a:r>
            <a:r>
              <a:rPr lang="fr-FR" dirty="0"/>
              <a:t> : résolution de problèmes, prises de décisions collectives, </a:t>
            </a:r>
            <a:r>
              <a:rPr lang="fr-FR" b="1" dirty="0"/>
              <a:t>compréhension d'histoires entendues</a:t>
            </a:r>
            <a:r>
              <a:rPr lang="fr-FR" dirty="0"/>
              <a:t>, etc. Il y a alors </a:t>
            </a:r>
            <a:r>
              <a:rPr lang="fr-FR" b="1" dirty="0"/>
              <a:t>argumentation, explication, questions, intérêt pour ce que les autres croient, pensent et savent</a:t>
            </a:r>
            <a:r>
              <a:rPr lang="fr-FR" dirty="0"/>
              <a:t>. L'enseignant commente alors l'activité qui se déroule pour en faire ressortir l'importance et la finalité.</a:t>
            </a:r>
          </a:p>
          <a:p>
            <a:pPr marL="457200" lvl="1" indent="0">
              <a:buNone/>
            </a:pPr>
            <a:r>
              <a:rPr lang="fr-FR" dirty="0"/>
              <a:t>L'école demande régulièrement aux élèves d'évoquer, c'est‐à‐dire de parler de ce qui n'est pas présent (récits d'expériences passées, projets de classe...). </a:t>
            </a:r>
            <a:r>
              <a:rPr lang="fr-FR" b="1" dirty="0"/>
              <a:t>Ces situations d'évocation entraînent les élèves à mobiliser le langage pour se faire comprendre sans autre appui, elles leur offrent un moyen de s'entraîner à s'exprimer de manière de plus en plus explicite. </a:t>
            </a:r>
            <a:r>
              <a:rPr lang="fr-FR" dirty="0"/>
              <a:t>Cette habileté langagière relève d'un développement continu qui commence tôt et qui ne sera constitué que vers huit ans. </a:t>
            </a:r>
            <a:r>
              <a:rPr lang="fr-FR" b="1" dirty="0"/>
              <a:t>Le rôle de l'enseignant est d'induire du recul et de la réflexion sur les propos tenus par les uns et les autres</a:t>
            </a:r>
            <a:r>
              <a:rPr lang="fr-FR" dirty="0"/>
              <a:t>. </a:t>
            </a:r>
          </a:p>
          <a:p>
            <a:pPr lvl="1"/>
            <a:endParaRPr lang="fr-FR" u="sng" dirty="0"/>
          </a:p>
        </p:txBody>
      </p:sp>
    </p:spTree>
    <p:extLst>
      <p:ext uri="{BB962C8B-B14F-4D97-AF65-F5344CB8AC3E}">
        <p14:creationId xmlns:p14="http://schemas.microsoft.com/office/powerpoint/2010/main" val="214415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 pédagogiques pour l’école maternelle : Note de service du 28 mai 2019</a:t>
            </a:r>
            <a:endParaRPr lang="fr-FR" dirty="0"/>
          </a:p>
        </p:txBody>
      </p:sp>
      <p:sp>
        <p:nvSpPr>
          <p:cNvPr id="3" name="Espace réservé du contenu 2"/>
          <p:cNvSpPr>
            <a:spLocks noGrp="1"/>
          </p:cNvSpPr>
          <p:nvPr>
            <p:ph sz="quarter" idx="13"/>
          </p:nvPr>
        </p:nvSpPr>
        <p:spPr>
          <a:xfrm>
            <a:off x="913774" y="2367092"/>
            <a:ext cx="10363826" cy="3474907"/>
          </a:xfrm>
        </p:spPr>
        <p:txBody>
          <a:bodyPr/>
          <a:lstStyle/>
          <a:p>
            <a:r>
              <a:rPr lang="fr-FR" u="sng" dirty="0" smtClean="0"/>
              <a:t>L’école maternelle, l’école du langage :</a:t>
            </a:r>
          </a:p>
          <a:p>
            <a:pPr lvl="1"/>
            <a:r>
              <a:rPr lang="fr-FR" dirty="0"/>
              <a:t>L’enseignement du langage oral : une priorité de l’école maternelle. </a:t>
            </a:r>
            <a:endParaRPr lang="fr-FR" dirty="0" smtClean="0"/>
          </a:p>
          <a:p>
            <a:pPr lvl="1"/>
            <a:r>
              <a:rPr lang="fr-FR" dirty="0" smtClean="0"/>
              <a:t>Rôle </a:t>
            </a:r>
            <a:r>
              <a:rPr lang="fr-FR" dirty="0"/>
              <a:t>primordial pour la prévention de l’échec scolaire et la réduction des inégalités. </a:t>
            </a:r>
            <a:endParaRPr lang="fr-FR" dirty="0" smtClean="0"/>
          </a:p>
          <a:p>
            <a:pPr lvl="1"/>
            <a:r>
              <a:rPr lang="fr-FR" dirty="0" smtClean="0"/>
              <a:t>Objectif </a:t>
            </a:r>
            <a:r>
              <a:rPr lang="fr-FR" dirty="0"/>
              <a:t>: faire progresser les élèves de la PS à la GS vers la compréhension et l’usage d’une langue française orale de plus en plus élaborée sur laquelle ils pourront s’appuyer lors de l’apprentissage de la lecture. </a:t>
            </a:r>
            <a:endParaRPr lang="fr-FR" dirty="0" smtClean="0"/>
          </a:p>
        </p:txBody>
      </p:sp>
    </p:spTree>
    <p:extLst>
      <p:ext uri="{BB962C8B-B14F-4D97-AF65-F5344CB8AC3E}">
        <p14:creationId xmlns:p14="http://schemas.microsoft.com/office/powerpoint/2010/main" val="17115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 pédagogiques pour l’école maternelle : Note de service du 28 mai 2019</a:t>
            </a:r>
            <a:endParaRPr lang="fr-FR" dirty="0"/>
          </a:p>
        </p:txBody>
      </p:sp>
      <p:sp>
        <p:nvSpPr>
          <p:cNvPr id="3" name="Espace réservé du contenu 2"/>
          <p:cNvSpPr>
            <a:spLocks noGrp="1"/>
          </p:cNvSpPr>
          <p:nvPr>
            <p:ph sz="quarter" idx="13"/>
          </p:nvPr>
        </p:nvSpPr>
        <p:spPr/>
        <p:txBody>
          <a:bodyPr/>
          <a:lstStyle/>
          <a:p>
            <a:r>
              <a:rPr lang="fr-FR" u="sng" dirty="0" smtClean="0"/>
              <a:t>Stimuler et structurer le langage oral :</a:t>
            </a:r>
          </a:p>
          <a:p>
            <a:pPr lvl="1"/>
            <a:r>
              <a:rPr lang="fr-FR" dirty="0"/>
              <a:t>Exposition des enfants à un langage parlé de qualité, un langage de référence. </a:t>
            </a:r>
            <a:endParaRPr lang="fr-FR" dirty="0" smtClean="0"/>
          </a:p>
          <a:p>
            <a:pPr lvl="1"/>
            <a:r>
              <a:rPr lang="fr-FR" dirty="0"/>
              <a:t>L’apprentissage par les pairs n’est pas suffisant</a:t>
            </a:r>
            <a:r>
              <a:rPr lang="fr-FR" dirty="0" smtClean="0"/>
              <a:t>.</a:t>
            </a:r>
          </a:p>
          <a:p>
            <a:pPr lvl="1"/>
            <a:r>
              <a:rPr lang="fr-FR" dirty="0"/>
              <a:t>Des enfants amenés à dire ce qu’ils voient, ce qu’ils font, ce qu’ils imaginent, ce qu’ils ressentent</a:t>
            </a:r>
            <a:r>
              <a:rPr lang="fr-FR" dirty="0" smtClean="0"/>
              <a:t>.</a:t>
            </a:r>
          </a:p>
          <a:p>
            <a:pPr lvl="1"/>
            <a:r>
              <a:rPr lang="fr-FR" dirty="0"/>
              <a:t>Développement des compétences communicationnelles : écoute, attention partagée, mémoire, expression. </a:t>
            </a:r>
            <a:endParaRPr lang="fr-FR" dirty="0" smtClean="0"/>
          </a:p>
          <a:p>
            <a:pPr lvl="1"/>
            <a:r>
              <a:rPr lang="fr-FR" dirty="0"/>
              <a:t>Objectif de GS : pouvoir se faire comprendre par le seul usage du </a:t>
            </a:r>
            <a:r>
              <a:rPr lang="fr-FR" dirty="0" smtClean="0"/>
              <a:t>langage </a:t>
            </a:r>
            <a:r>
              <a:rPr lang="fr-FR" dirty="0" smtClean="0">
                <a:sym typeface="Wingdings" panose="05000000000000000000" pitchFamily="2" charset="2"/>
              </a:rPr>
              <a:t></a:t>
            </a:r>
            <a:r>
              <a:rPr lang="fr-FR" dirty="0" smtClean="0"/>
              <a:t>Rendre </a:t>
            </a:r>
            <a:r>
              <a:rPr lang="fr-FR" dirty="0"/>
              <a:t>les élèves capables de raconter, expliquer, créer une histoire. </a:t>
            </a:r>
          </a:p>
        </p:txBody>
      </p:sp>
    </p:spTree>
    <p:extLst>
      <p:ext uri="{BB962C8B-B14F-4D97-AF65-F5344CB8AC3E}">
        <p14:creationId xmlns:p14="http://schemas.microsoft.com/office/powerpoint/2010/main" val="389933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271</TotalTime>
  <Words>1500</Words>
  <Application>Microsoft Office PowerPoint</Application>
  <PresentationFormat>Grand écran</PresentationFormat>
  <Paragraphs>107</Paragraphs>
  <Slides>36</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Tw Cen MT</vt:lpstr>
      <vt:lpstr>Wingdings</vt:lpstr>
      <vt:lpstr>Ronds dans l’eau</vt:lpstr>
      <vt:lpstr>Développer le langage oral des élèves de cycle 1</vt:lpstr>
      <vt:lpstr>Programme d’enseignement de l’école maternelle du 26 mars 2015</vt:lpstr>
      <vt:lpstr>Programme d’enseignement de l’école maternelle du 26 mars 2015</vt:lpstr>
      <vt:lpstr>Programme d’enseignement de l’école maternelle du 26 mars 2015</vt:lpstr>
      <vt:lpstr>Programme d’enseignement de l’école maternelle du 26 mars 2015</vt:lpstr>
      <vt:lpstr>Programme d’enseignement de l’école maternelle du 26 mars 2015</vt:lpstr>
      <vt:lpstr>Programme d’enseignement de l’école maternelle du 26 mars 2015</vt:lpstr>
      <vt:lpstr>Recommandations pédagogiques pour l’école maternelle : Note de service du 28 mai 2019</vt:lpstr>
      <vt:lpstr>Recommandations pédagogiques pour l’école maternelle : Note de service du 28 mai 2019</vt:lpstr>
      <vt:lpstr>Recommandations pédagogiques pour l’école maternelle : Note de service du 28 mai 2019</vt:lpstr>
      <vt:lpstr>Pour conclure</vt:lpstr>
      <vt:lpstr>Pour conclure</vt:lpstr>
      <vt:lpstr>Vidéo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POURQUOI CETTE Démarche ?</vt:lpstr>
      <vt:lpstr>Pourquoi cette démarche ?</vt:lpstr>
      <vt:lpstr>Quels gestes professionnels privilégier ?</vt:lpstr>
      <vt:lpstr>Quels gestes professionnels privilégier ?</vt:lpstr>
      <vt:lpstr>Quels gestes professionnels privilégier ?</vt:lpstr>
      <vt:lpstr>Quels gestes professionnels privilégier ?</vt:lpstr>
      <vt:lpstr>Questions diverses sur la démarche de la pédagogie de l’écoute</vt:lpstr>
      <vt:lpstr>LES Séances décrochées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39</cp:revision>
  <dcterms:created xsi:type="dcterms:W3CDTF">2020-01-10T19:12:45Z</dcterms:created>
  <dcterms:modified xsi:type="dcterms:W3CDTF">2020-09-01T15:50:54Z</dcterms:modified>
</cp:coreProperties>
</file>