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9.png" ContentType="image/png"/>
  <Override PartName="/ppt/media/image18.png" ContentType="image/png"/>
  <Override PartName="/ppt/media/image17.tif" ContentType="image/tiff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275C03E-E2FE-461B-90C5-00B036096766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281480" y="0"/>
            <a:ext cx="3276360" cy="53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08/02/2017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082D1766-B728-4FA5-9BD4-D70457D453B0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r">
              <a:lnSpc>
                <a:spcPct val="100000"/>
              </a:lnSpc>
            </a:pPr>
            <a:fld id="{B2EF7F47-52E7-43E9-9BCF-436FF8424F88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3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3949560" y="2367000"/>
            <a:ext cx="4290840" cy="342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08/02/2017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C70E025-9D7B-4DC8-87F3-D9300AB2B421}" type="slidenum"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  <a:endParaRPr b="0" lang="en-US" sz="16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2" name="Picture 10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446120" y="609480"/>
            <a:ext cx="9302400" cy="2992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et modifiez le titre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20800" y="3610080"/>
            <a:ext cx="8751960" cy="5943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  <a:endParaRPr b="0" lang="en-US" sz="16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planCliquez pour modifier les styles du texte du masque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913680" y="4372920"/>
            <a:ext cx="10364040" cy="142056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  <a:endParaRPr b="0" lang="en-US" sz="16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planCliquez pour modifier les styles du texte du masque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08/02/2017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1824C1F-E3FA-4F97-9B5F-C193AC0C44C1}" type="slidenum"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1001520" y="754200"/>
            <a:ext cx="60912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fr-FR" sz="8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“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10557720" y="2993400"/>
            <a:ext cx="60912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0" lang="fr-FR" sz="8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”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6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et modifiez le titre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08/02/2017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D50718-C4EA-413E-98A8-AF51D52D797A}" type="slidenum"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  <a:endParaRPr b="0" lang="en-US" sz="16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27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et modifiez le titre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  <a:endParaRPr b="0" lang="en-US" sz="16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  <a:endParaRPr b="0" lang="en-US" sz="14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planCliquez pour modifier les styles du texte du masque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7" marL="345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Deuxième niveau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8" marL="388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9" marL="432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9" marL="432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08/02/2017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9B1501E-E6C2-4242-A053-3CE9ADA4F758}" type="slidenum"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tif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 1" descr=""/>
          <p:cNvPicPr/>
          <p:nvPr/>
        </p:nvPicPr>
        <p:blipFill>
          <a:blip r:embed="rId1"/>
          <a:stretch/>
        </p:blipFill>
        <p:spPr>
          <a:xfrm>
            <a:off x="1681920" y="0"/>
            <a:ext cx="8827920" cy="6076800"/>
          </a:xfrm>
          <a:prstGeom prst="rect">
            <a:avLst/>
          </a:prstGeom>
          <a:ln>
            <a:noFill/>
          </a:ln>
        </p:spPr>
      </p:pic>
      <p:pic>
        <p:nvPicPr>
          <p:cNvPr id="173" name="Image 2" descr=""/>
          <p:cNvPicPr/>
          <p:nvPr/>
        </p:nvPicPr>
        <p:blipFill>
          <a:blip r:embed="rId2"/>
          <a:stretch/>
        </p:blipFill>
        <p:spPr>
          <a:xfrm>
            <a:off x="2070360" y="0"/>
            <a:ext cx="1991520" cy="215532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913680" y="618480"/>
            <a:ext cx="10364040" cy="5767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 l’école puis au collège , le projet pédagogique définit </a:t>
            </a:r>
            <a:r>
              <a:rPr b="1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un parcours de formation équilibré et progressif 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adapté aux: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caractéristiques des élèves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Capacité en ressources matérielles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Capacité et ressources humaines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transition spd="slow">
    <p:checker dir="horz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48080" y="1342080"/>
            <a:ext cx="10502280" cy="3994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IL Y A UNE progressivité à construire…il faut donc mettre en place un projet d’EPS…proposition…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Cycle 3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CM1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-</a:t>
            </a:r>
            <a:r>
              <a:rPr b="0" lang="en-US" sz="3600" spc="-1" strike="noStrike" cap="all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CM2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-</a:t>
            </a:r>
            <a:r>
              <a:rPr b="0" lang="en-US" sz="3600" spc="-1" strike="noStrike" cap="all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6</a:t>
            </a:r>
            <a:r>
              <a:rPr b="0" lang="en-US" sz="3600" spc="-1" strike="noStrike" baseline="30000" cap="all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</a:t>
            </a:r>
            <a:r>
              <a:rPr b="0" lang="en-US" sz="3600" spc="-1" strike="noStrike" cap="all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transition spd="slow">
    <p:blinds dir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"/>
          <p:cNvGraphicFramePr/>
          <p:nvPr/>
        </p:nvGraphicFramePr>
        <p:xfrm>
          <a:off x="1512000" y="1368000"/>
          <a:ext cx="9575280" cy="6370560"/>
        </p:xfrm>
        <a:graphic>
          <a:graphicData uri="http://schemas.openxmlformats.org/drawingml/2006/table">
            <a:tbl>
              <a:tblPr/>
              <a:tblGrid>
                <a:gridCol w="1773000"/>
                <a:gridCol w="1539360"/>
                <a:gridCol w="1555920"/>
                <a:gridCol w="1842120"/>
                <a:gridCol w="1409040"/>
                <a:gridCol w="1456200"/>
              </a:tblGrid>
              <a:tr h="659160"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Socle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</a:tr>
              <a:tr h="1317960"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Compétences générales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Développer sa motricité et apprendre à s’exprimer en utilisant son corps.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S’approprier par les pratiques des méthodes et outils.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Partager des règles, assumer des rôles et des responsabilités.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Apprendre à entretenir sa santé par une pratique régulière.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S’approprier une culture physique sportive et artistique.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</a:tr>
              <a:tr h="1317960"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Activités à étudier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VE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Discuter ensemble. Argumenter.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Exprimer une sensibilité.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Se concentrer. Prendre des risques.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S’entrainer en vue d’une échéance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Juger les autres et soi.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Assumer ses responsabilités.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Débattre au sein d’un groupe.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Planifier un projet.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Soutenir un effort.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Exercer son esprit critique.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Exprimer une émotion …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</a:tr>
              <a:tr h="878760"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Champ 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Conduire une perf…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Course longue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Athlétisme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35507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Natation</a:t>
                      </a: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Natation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Gym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Conduire et maîtriser un affrontement…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</a:tr>
              <a:tr h="659160"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Champ 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Adapter ses déplacements…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CO. </a:t>
                      </a:r>
                      <a:r>
                        <a:rPr b="0" lang="fr-FR" sz="1400" spc="-1" strike="noStrike">
                          <a:solidFill>
                            <a:srgbClr val="35507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CO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35507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Escalade</a:t>
                      </a: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b="0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Natation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Roller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Roller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</a:tr>
              <a:tr h="659160"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Champ 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S’exprimer devantles autres…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Cirque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Parcours gym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Acrosport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</a:tr>
              <a:tr h="878760"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Champ 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Conduire et maitriser un affrontement…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35507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Handball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35507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Judo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Lutte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35507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Badminton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ce66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Jeux Co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Jeux de raquette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  <a:tc>
                  <a:txBody>
                    <a:bodyPr lIns="51120" rIns="5112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Century Gothic"/>
                        </a:rPr>
                        <a:t> 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be9"/>
                    </a:solidFill>
                  </a:tcPr>
                </a:tc>
              </a:tr>
            </a:tbl>
          </a:graphicData>
        </a:graphic>
      </p:graphicFrame>
    </p:spTree>
  </p:cSld>
  <p:transition spd="slow">
    <p:wheel spokes="1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85720" y="1171440"/>
            <a:ext cx="10792080" cy="4871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L'EPS ne doit pas se confondre avec le sport.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l'EPS est un moyen d’atteindre des fins éducatives…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apprendre des savoirs identifies inscrits dans les programmes.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…</a:t>
            </a:r>
            <a:r>
              <a:rPr b="1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le socle s’enseigne et a des savoirs propres</a:t>
            </a:r>
            <a:r>
              <a:rPr b="1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1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…la concentration , le savoir planifier…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913680" y="618480"/>
            <a:ext cx="10364040" cy="5807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b="1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alors concrètement on fait comment?…</a:t>
            </a:r>
            <a:r>
              <a:rPr b="1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Il faut aller vers une programmation de visées éducatives et de contenus et non plus uniquement d’APSA..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Des contenus au service du socle…</a:t>
            </a: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DES EXEMPLES…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mc:AlternateContent>
    <mc:Choice Requires="p14">
      <p:transition spd="slow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13680" y="618480"/>
            <a:ext cx="10364040" cy="4383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Visée éducative: planifier (domaine 3)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Champ d’apprentisssage choisi: 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 »produire une performance optimale… »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Produire une performance optimale : course de longue durée</a:t>
            </a: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Cycle 3.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913680" y="2214720"/>
            <a:ext cx="10363320" cy="440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Tâche à réaliser pour valider la compétence du socle :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Je dois réaliser un enchainement de  3 courses et réaliser la distance la pus importante.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une course de 3 minutes, une de 45 secondes et une de 5 minutes.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J’annonce le projet que je pense réaliser: course 1: 3 tours Course 2 :1 tour Course 3: 4 tours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Mon projet sera validé si je ne m’arrête pas .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mc:AlternateContent>
    <mc:Choice Requires="p14">
      <p:transition spd="slow">
        <p14:vortex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913680" y="358560"/>
            <a:ext cx="10364040" cy="1855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ACTIVITéS DE L’élève pour planifier</a:t>
            </a: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Quelles opérations va-t-il mener?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913680" y="2381760"/>
            <a:ext cx="10363320" cy="297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Il se teste sur différentes allures et sur des temps de course différents également. (moteur)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Il associe des impressions de fatigue avec des allures: à cette vitesse je suis vite fatigué.(méthodologie-moteur)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Il associe des distances avec des vitesses je peux faire 3 tours facilement en 3  minutes sans être fatigué.(méthodologie et moteur)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Il présente un projet défini construit par étapes et justifié ( projet écrit ou oral) (social)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Il a intégré le problème qui était posé à savoir: je dois adapter mon rythme de course à la durée de cette dernière et à mes possibilités.(valiDation de la compétence)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Un savoir disciplinaire soclé c’est donc…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913680" y="2367000"/>
            <a:ext cx="10363320" cy="3423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Un savoir culturel transversal 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à plusieurs Apsa: planifier en sport collectif , en demi-fond…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Un Savoir corporel 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spécifique à un système de ressource: plus je m’essouffle rapidement plus je dois diminuer mon allure.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Un Savoir soclé: non moteur transversal 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développé dans d’autres disciplines: Plus mes remédiations sont tardives plus mon projet est difficile à réaliser.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D’autres Visée éducatives a  traduire  en termes d’activité de l’élève…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913680" y="2367000"/>
            <a:ext cx="10363320" cy="3692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Accéder à l’autonomie ( D2)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Connaitre ses possibilités (D1)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Se concentrer (D2)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Gérer son stress.(D1)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Prendre des risques(D4)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Accepter de travailler avec tous (D3)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Discuter ensemble (D3)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Respecter les règles. (D3)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Connaitre les habitudes de travail liées à la pratique physique(D5)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20000"/>
              </a:lnSpc>
            </a:pP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 vous de jouer…</a:t>
            </a:r>
            <a:r>
              <a:rPr b="1" i="1" lang="en-US" sz="24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Partir du socle choisir une visée éducative la transcrire en activité de l’élève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337040" y="1114560"/>
            <a:ext cx="9302400" cy="2992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 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Le socle commun représente ce que tout élève doit savoir et maîtriser à la fin de la scolarité obligatoire…Il rassemble l’ensemble des connaissances , compétences , valeurs et attitudes nécessaires pour réussir sa scolarité , sa vie d’individu et de futur citoyen. 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771480" y="3943440"/>
            <a:ext cx="10506240" cy="2157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28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« L’EPS a pour finalité de former un citoyen lucide , autonome , physiquement et socialement éduqué dans le souci du vivre ensemble. »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84160" y="781560"/>
            <a:ext cx="10364040" cy="4704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« 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L'EPS amène les enfants et les adolescents à rechercher le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bien-être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et à se soucier de leur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santé.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Elle assure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l’inclusion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…des élèves à besoins éducatifs particuliers..l'EPS initie au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plaisir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la pratique sportive. »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SOCLE COMMUN …et activités de l’élève.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341280" y="1965240"/>
            <a:ext cx="11572920" cy="4271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7030a0"/>
              </a:buClr>
              <a:buFont typeface="Wingdings" charset="2"/>
              <a:buChar char=""/>
            </a:pPr>
            <a:r>
              <a:rPr b="1" lang="en-US" sz="24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Domaine 1 </a:t>
            </a: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: 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Les langages pour penser et communiquer. </a:t>
            </a:r>
            <a:r>
              <a:rPr b="0" i="1" lang="en-US" sz="17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..</a:t>
            </a:r>
            <a:r>
              <a:rPr b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communique , argumente , comprend , justifie…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00000"/>
              </a:lnSpc>
              <a:buClr>
                <a:srgbClr val="7030a0"/>
              </a:buClr>
              <a:buFont typeface="Wingdings" charset="2"/>
              <a:buChar char=""/>
            </a:pPr>
            <a:r>
              <a:rPr b="1" lang="en-US" sz="24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Domaine 2 </a:t>
            </a: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: 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Les outils et méthodes pour apprendre..</a:t>
            </a:r>
            <a:r>
              <a:rPr b="1" i="1" lang="en-US" sz="17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. 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Résout  , s’entraîne , coopère , gère un projet…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00000"/>
              </a:lnSpc>
              <a:buClr>
                <a:srgbClr val="7030a0"/>
              </a:buClr>
              <a:buFont typeface="Wingdings" charset="2"/>
              <a:buChar char=""/>
            </a:pPr>
            <a:r>
              <a:rPr b="1" lang="en-US" sz="24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Domaine 3 </a:t>
            </a: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: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La formation de la personne et du citoyen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…. Respecte les autres , ses engagements , s’implique , s’engage … 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00000"/>
              </a:lnSpc>
              <a:buClr>
                <a:srgbClr val="7030a0"/>
              </a:buClr>
              <a:buFont typeface="Wingdings" charset="2"/>
              <a:buChar char=""/>
            </a:pPr>
            <a:r>
              <a:rPr b="1" lang="en-US" sz="24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Domaine 4 </a:t>
            </a: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: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Les systèmes Naturels et techniques</a:t>
            </a: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.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Pratique </a:t>
            </a:r>
            <a:r>
              <a:rPr b="1" i="1" lang="en-US" sz="17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…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observe , manipule , expérimente , démontre ,argumente…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	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00000"/>
              </a:lnSpc>
              <a:buClr>
                <a:srgbClr val="7030a0"/>
              </a:buClr>
              <a:buFont typeface="Wingdings" charset="2"/>
              <a:buChar char=""/>
            </a:pPr>
            <a:r>
              <a:rPr b="1" lang="en-US" sz="24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Domaine 5 </a:t>
            </a:r>
            <a:r>
              <a:rPr b="0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: </a:t>
            </a:r>
            <a:r>
              <a:rPr b="0" i="1" lang="en-US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Les représentations du monde et de l’activité humaine</a:t>
            </a:r>
            <a:r>
              <a:rPr b="0" i="1" lang="en-US" sz="18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… </a:t>
            </a:r>
            <a:r>
              <a:rPr b="1" i="1" lang="en-US" sz="17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Etudie , conçoit , produit ,formule des hypothèses , ..</a:t>
            </a:r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978920" y="887400"/>
            <a:ext cx="8700120" cy="4516560"/>
          </a:xfrm>
          <a:prstGeom prst="rect">
            <a:avLst/>
          </a:prstGeom>
          <a:solidFill>
            <a:srgbClr val="d99c3f"/>
          </a:solidFill>
          <a:ln>
            <a:noFill/>
          </a:ln>
          <a:effectLst>
            <a:outerShdw dist="25560" dir="5400000">
              <a:srgbClr val="000000">
                <a:alpha val="2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1978920" y="887400"/>
            <a:ext cx="8700120" cy="451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5 Compétences générales 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Développer sa motricité et apprendre à s’exprimer en utilisant son corps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S’approprier par la pratique sportive des méthodes et outils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Partager des règles , assumer des rôles et des responsabilités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Apprendre à entretenir sa santé par une activité régulière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S’approprier une culture physique sportive et artistique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119240" y="1392120"/>
            <a:ext cx="10185480" cy="3179520"/>
          </a:xfrm>
          <a:prstGeom prst="rect">
            <a:avLst/>
          </a:prstGeom>
          <a:solidFill>
            <a:srgbClr val="ce6633"/>
          </a:solidFill>
          <a:ln>
            <a:noFill/>
          </a:ln>
          <a:effectLst>
            <a:outerShdw dist="25560" dir="5400000">
              <a:srgbClr val="000000">
                <a:alpha val="2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2" name="CustomShape 2"/>
          <p:cNvSpPr/>
          <p:nvPr/>
        </p:nvSpPr>
        <p:spPr>
          <a:xfrm>
            <a:off x="1119240" y="1392120"/>
            <a:ext cx="10185480" cy="31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4 champs d’apprentissage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Produire une performance optimale mesurable à une échéance donnée.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Adapter ses déplacements à des environnements variés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S’exprimer devant les autres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Conduire et maîtriser un affrontement collectif ou inter individuel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980720" y="27324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Nouveaux cycles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1980720" y="160488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000" spc="-1" strike="noStrike" cap="all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85" name="Image 3" descr=""/>
          <p:cNvPicPr/>
          <p:nvPr/>
        </p:nvPicPr>
        <p:blipFill>
          <a:blip r:embed="rId1"/>
          <a:stretch/>
        </p:blipFill>
        <p:spPr>
          <a:xfrm>
            <a:off x="1980720" y="1044360"/>
            <a:ext cx="7536960" cy="55270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913680" y="618480"/>
            <a:ext cx="10364040" cy="5136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Chaque champ d’apprentissage permet de construire des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compétences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intégrant différentes dimensions :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motrice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, </a:t>
            </a:r>
            <a:r>
              <a:rPr b="0" lang="en-US" sz="3600" spc="-1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méthodologique et sociale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, en s’appuyant sur les Apsa.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0" lang="en-US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1" i="1" lang="en-US" sz="22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la citoyenneté en EPS c’est l’apprentissage en acte (moteur) …en  escalade c’est la maîtrise des techniques d’assurage qui permettent d’assurer la sécurité d’un partenaire .</a:t>
            </a:r>
            <a:r>
              <a:rPr b="1" i="1" lang="en-US" sz="22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1" i="1" lang="en-US" sz="22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La communication En danse ce sont les nouvelles motricités acquises qui permettent d’émouvoir les spectateurs et partager des émotions.</a:t>
            </a:r>
            <a:r>
              <a:rPr b="1" i="1" lang="en-US" sz="22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
</a:t>
            </a:r>
            <a:r>
              <a:rPr b="1" i="1" lang="en-US" sz="22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 Debuchy revue Eps.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913680" y="618480"/>
            <a:ext cx="10364040" cy="4218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600" spc="-1" strike="noStrike" cap="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 l’interieur de chaque cycle Les 4 champs d’apprentissage doivent être proposés.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transition spd="slow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2016-12-27T15:04:48Z</dcterms:created>
  <dc:creator>Nathalie statnik</dc:creator>
  <dc:description/>
  <dc:language>fr-FR</dc:language>
  <cp:lastModifiedBy/>
  <cp:lastPrinted>2017-02-08T10:03:50Z</cp:lastPrinted>
  <dcterms:modified xsi:type="dcterms:W3CDTF">2017-02-08T11:43:54Z</dcterms:modified>
  <cp:revision>80</cp:revision>
  <dc:subject/>
  <dc:title>Des programmes…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